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37" r:id="rId2"/>
    <p:sldId id="311" r:id="rId3"/>
    <p:sldId id="312" r:id="rId4"/>
    <p:sldId id="313" r:id="rId5"/>
    <p:sldId id="314" r:id="rId6"/>
    <p:sldId id="315" r:id="rId7"/>
    <p:sldId id="316" r:id="rId8"/>
    <p:sldId id="317" r:id="rId9"/>
    <p:sldId id="318" r:id="rId10"/>
    <p:sldId id="259" r:id="rId11"/>
    <p:sldId id="332" r:id="rId12"/>
    <p:sldId id="333" r:id="rId13"/>
    <p:sldId id="334" r:id="rId14"/>
    <p:sldId id="33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7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98A42-F699-494A-985E-0EB2867E787E}" type="datetimeFigureOut">
              <a:rPr lang="nl-NL" smtClean="0"/>
              <a:t>12-10-2022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CD79E-B295-4A89-B8FD-F7F96FCE64AE}" type="slidenum">
              <a:rPr lang="nl-NL" smtClean="0"/>
              <a:t>‹nr.›</a:t>
            </a:fld>
            <a:endParaRPr lang="nl-NL"/>
          </a:p>
        </p:txBody>
      </p:sp>
    </p:spTree>
    <p:extLst>
      <p:ext uri="{BB962C8B-B14F-4D97-AF65-F5344CB8AC3E}">
        <p14:creationId xmlns:p14="http://schemas.microsoft.com/office/powerpoint/2010/main" val="292987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6BE27A19-74DF-4246-B996-161FB5B5A374}"/>
              </a:ext>
            </a:extLst>
          </p:cNvPr>
          <p:cNvSpPr>
            <a:spLocks noGrp="1" noRot="1" noChangeAspect="1" noChangeArrowheads="1" noTextEdit="1"/>
          </p:cNvSpPr>
          <p:nvPr>
            <p:ph type="sldImg"/>
          </p:nvPr>
        </p:nvSpPr>
        <p:spPr>
          <a:xfrm>
            <a:off x="90488" y="744538"/>
            <a:ext cx="6616700" cy="3722687"/>
          </a:xfrm>
          <a:ln/>
        </p:spPr>
      </p:sp>
      <p:sp>
        <p:nvSpPr>
          <p:cNvPr id="16387" name="Tijdelijke aanduiding voor notities 2">
            <a:extLst>
              <a:ext uri="{FF2B5EF4-FFF2-40B4-BE49-F238E27FC236}">
                <a16:creationId xmlns:a16="http://schemas.microsoft.com/office/drawing/2014/main" id="{D5597DAB-38F1-45B0-B3B2-23A4EEB514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Theorie Driehoekenschema agressie</a:t>
            </a:r>
          </a:p>
          <a:p>
            <a:br>
              <a:rPr lang="nl-NL" altLang="nl-NL">
                <a:latin typeface="Arial" panose="020B0604020202020204" pitchFamily="34" charset="0"/>
              </a:rPr>
            </a:br>
            <a:r>
              <a:rPr lang="nl-NL" altLang="nl-NL">
                <a:latin typeface="Arial" panose="020B0604020202020204" pitchFamily="34" charset="0"/>
              </a:rPr>
              <a:t>Uitleg over wat er bij de agressor en de ontvanger gebeurt aan de hand van de voelen/denken/handelen driehoek. </a:t>
            </a:r>
            <a:br>
              <a:rPr lang="nl-NL" altLang="nl-NL">
                <a:latin typeface="Arial" panose="020B0604020202020204" pitchFamily="34" charset="0"/>
              </a:rPr>
            </a:br>
            <a:endParaRPr lang="nl-NL" altLang="nl-NL">
              <a:latin typeface="Arial" panose="020B0604020202020204" pitchFamily="34" charset="0"/>
            </a:endParaRPr>
          </a:p>
        </p:txBody>
      </p:sp>
      <p:sp>
        <p:nvSpPr>
          <p:cNvPr id="16388" name="Tijdelijke aanduiding voor datum 3">
            <a:extLst>
              <a:ext uri="{FF2B5EF4-FFF2-40B4-BE49-F238E27FC236}">
                <a16:creationId xmlns:a16="http://schemas.microsoft.com/office/drawing/2014/main" id="{484C2CC5-5DAE-4D86-9B6B-9511FAED9F44}"/>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16389" name="Tijdelijke aanduiding voor voettekst 4">
            <a:extLst>
              <a:ext uri="{FF2B5EF4-FFF2-40B4-BE49-F238E27FC236}">
                <a16:creationId xmlns:a16="http://schemas.microsoft.com/office/drawing/2014/main" id="{142737AE-17E5-4812-AE91-50548B05B1EA}"/>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16390" name="Tijdelijke aanduiding voor dianummer 5">
            <a:extLst>
              <a:ext uri="{FF2B5EF4-FFF2-40B4-BE49-F238E27FC236}">
                <a16:creationId xmlns:a16="http://schemas.microsoft.com/office/drawing/2014/main" id="{700CB2C7-84E5-412C-9A77-5A61909836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C7516F-BC95-42CF-9AF2-D3F0799DCEE4}"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95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a:extLst>
              <a:ext uri="{FF2B5EF4-FFF2-40B4-BE49-F238E27FC236}">
                <a16:creationId xmlns:a16="http://schemas.microsoft.com/office/drawing/2014/main" id="{FB98784A-E6A0-4CBC-9124-C4B552DA945C}"/>
              </a:ext>
            </a:extLst>
          </p:cNvPr>
          <p:cNvSpPr>
            <a:spLocks noGrp="1" noRot="1" noChangeAspect="1" noChangeArrowheads="1" noTextEdit="1"/>
          </p:cNvSpPr>
          <p:nvPr>
            <p:ph type="sldImg"/>
          </p:nvPr>
        </p:nvSpPr>
        <p:spPr>
          <a:xfrm>
            <a:off x="90488" y="744538"/>
            <a:ext cx="6616700" cy="3722687"/>
          </a:xfrm>
          <a:ln/>
        </p:spPr>
      </p:sp>
      <p:sp>
        <p:nvSpPr>
          <p:cNvPr id="57347" name="Tijdelijke aanduiding voor notities 2">
            <a:extLst>
              <a:ext uri="{FF2B5EF4-FFF2-40B4-BE49-F238E27FC236}">
                <a16:creationId xmlns:a16="http://schemas.microsoft.com/office/drawing/2014/main" id="{BC026571-0E1A-4A68-9B99-664D5BA208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ltLang="nl-NL">
              <a:latin typeface="Arial" panose="020B0604020202020204" pitchFamily="34" charset="0"/>
            </a:endParaRPr>
          </a:p>
        </p:txBody>
      </p:sp>
      <p:sp>
        <p:nvSpPr>
          <p:cNvPr id="57348" name="Tijdelijke aanduiding voor datum 3">
            <a:extLst>
              <a:ext uri="{FF2B5EF4-FFF2-40B4-BE49-F238E27FC236}">
                <a16:creationId xmlns:a16="http://schemas.microsoft.com/office/drawing/2014/main" id="{3DC85CCE-E76E-465B-AD40-9B32B4B249D4}"/>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57349" name="Tijdelijke aanduiding voor voettekst 4">
            <a:extLst>
              <a:ext uri="{FF2B5EF4-FFF2-40B4-BE49-F238E27FC236}">
                <a16:creationId xmlns:a16="http://schemas.microsoft.com/office/drawing/2014/main" id="{D5275277-67AA-47AB-BA8D-1F8FFEBBAA2D}"/>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57350" name="Tijdelijke aanduiding voor dianummer 5">
            <a:extLst>
              <a:ext uri="{FF2B5EF4-FFF2-40B4-BE49-F238E27FC236}">
                <a16:creationId xmlns:a16="http://schemas.microsoft.com/office/drawing/2014/main" id="{8653CE61-1CE7-447C-9A0F-0F1000ABDD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091781-ADC1-4EC6-9D8F-16C2433F2913}"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a:extLst>
              <a:ext uri="{FF2B5EF4-FFF2-40B4-BE49-F238E27FC236}">
                <a16:creationId xmlns:a16="http://schemas.microsoft.com/office/drawing/2014/main" id="{E2213DEB-AB8B-4779-9ABF-D7E328048961}"/>
              </a:ext>
            </a:extLst>
          </p:cNvPr>
          <p:cNvSpPr>
            <a:spLocks noGrp="1" noRot="1" noChangeAspect="1" noChangeArrowheads="1" noTextEdit="1"/>
          </p:cNvSpPr>
          <p:nvPr>
            <p:ph type="sldImg"/>
          </p:nvPr>
        </p:nvSpPr>
        <p:spPr>
          <a:xfrm>
            <a:off x="90488" y="744538"/>
            <a:ext cx="6616700" cy="3722687"/>
          </a:xfrm>
          <a:ln/>
        </p:spPr>
      </p:sp>
      <p:sp>
        <p:nvSpPr>
          <p:cNvPr id="59395" name="Tijdelijke aanduiding voor notities 2">
            <a:extLst>
              <a:ext uri="{FF2B5EF4-FFF2-40B4-BE49-F238E27FC236}">
                <a16:creationId xmlns:a16="http://schemas.microsoft.com/office/drawing/2014/main" id="{FF82565A-A24A-4AF8-B498-FA0A16B207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b="1">
                <a:latin typeface="Arial" panose="020B0604020202020204" pitchFamily="34" charset="0"/>
              </a:rPr>
              <a:t>Frustratie agressie:</a:t>
            </a:r>
            <a:r>
              <a:rPr lang="nl-NL" altLang="nl-NL">
                <a:latin typeface="Arial" panose="020B0604020202020204" pitchFamily="34" charset="0"/>
              </a:rPr>
              <a:t> </a:t>
            </a:r>
          </a:p>
          <a:p>
            <a:endParaRPr lang="nl-NL" altLang="nl-NL">
              <a:latin typeface="Arial" panose="020B0604020202020204" pitchFamily="34" charset="0"/>
            </a:endParaRPr>
          </a:p>
          <a:p>
            <a:r>
              <a:rPr lang="nl-NL" altLang="nl-NL">
                <a:latin typeface="Arial" panose="020B0604020202020204" pitchFamily="34" charset="0"/>
              </a:rPr>
              <a:t>Hierbij komt de agressie voort uit frustratie en is het een reactie op iets wat gebeurd is in het verleden. Het komt vanuit het </a:t>
            </a:r>
            <a:r>
              <a:rPr lang="nl-NL" altLang="nl-NL" b="1">
                <a:latin typeface="Arial" panose="020B0604020202020204" pitchFamily="34" charset="0"/>
              </a:rPr>
              <a:t>gevoel</a:t>
            </a:r>
            <a:r>
              <a:rPr lang="nl-NL" altLang="nl-NL">
                <a:latin typeface="Arial" panose="020B0604020202020204" pitchFamily="34" charset="0"/>
              </a:rPr>
              <a:t>. Het kenmerkt zich door snel oplopende emoties en een verminderde controle over het eigen gedrag. Het is vaak niet persoonlijk, maar in reactie op het gedrag van de ander kan het persoonlijk worden. </a:t>
            </a:r>
          </a:p>
          <a:p>
            <a:r>
              <a:rPr lang="nl-NL" altLang="nl-NL">
                <a:latin typeface="Arial" panose="020B0604020202020204" pitchFamily="34" charset="0"/>
              </a:rPr>
              <a:t>Interventie: De-escaleren (zie gesprekstechnieken). </a:t>
            </a:r>
          </a:p>
          <a:p>
            <a:r>
              <a:rPr lang="nl-NL" altLang="nl-NL">
                <a:latin typeface="Arial" panose="020B0604020202020204" pitchFamily="34" charset="0"/>
              </a:rPr>
              <a:t>De frustratie agressie komt vanuit de drift instinct theorie van Freud (agressie is aangeboren) of van het frustratie model (agressie komt voort vanuit een frustratie, iets van buiten af) of vanuit de territoriumleer (iemand komt letterlijk of figuurlijk te dichtbij). </a:t>
            </a:r>
          </a:p>
          <a:p>
            <a:endParaRPr lang="nl-NL" altLang="nl-NL">
              <a:latin typeface="Arial" panose="020B0604020202020204" pitchFamily="34" charset="0"/>
            </a:endParaRPr>
          </a:p>
          <a:p>
            <a:r>
              <a:rPr lang="nl-NL" altLang="nl-NL" b="1" i="1" u="sng">
                <a:latin typeface="Arial" panose="020B0604020202020204" pitchFamily="34" charset="0"/>
              </a:rPr>
              <a:t>De-escaleren: (vanuit frustratie-agressie):</a:t>
            </a:r>
            <a:endParaRPr lang="nl-NL" altLang="nl-NL">
              <a:latin typeface="Arial" panose="020B0604020202020204" pitchFamily="34" charset="0"/>
            </a:endParaRPr>
          </a:p>
          <a:p>
            <a:r>
              <a:rPr lang="nl-NL" altLang="nl-NL">
                <a:latin typeface="Arial" panose="020B0604020202020204" pitchFamily="34" charset="0"/>
              </a:rPr>
              <a:t> </a:t>
            </a:r>
          </a:p>
          <a:p>
            <a:r>
              <a:rPr lang="nl-NL" altLang="nl-NL">
                <a:latin typeface="Arial" panose="020B0604020202020204" pitchFamily="34" charset="0"/>
              </a:rPr>
              <a:t>Zelf rustig worden</a:t>
            </a:r>
          </a:p>
          <a:p>
            <a:r>
              <a:rPr lang="nl-NL" altLang="nl-NL">
                <a:latin typeface="Arial" panose="020B0604020202020204" pitchFamily="34" charset="0"/>
              </a:rPr>
              <a:t>Naam noemen</a:t>
            </a:r>
          </a:p>
          <a:p>
            <a:r>
              <a:rPr lang="nl-NL" altLang="nl-NL">
                <a:latin typeface="Arial" panose="020B0604020202020204" pitchFamily="34" charset="0"/>
              </a:rPr>
              <a:t>Papegaaien:	- teruggeven wat er gezegd word</a:t>
            </a:r>
          </a:p>
          <a:p>
            <a:r>
              <a:rPr lang="nl-NL" altLang="nl-NL">
                <a:latin typeface="Arial" panose="020B0604020202020204" pitchFamily="34" charset="0"/>
              </a:rPr>
              <a:t>Ontladen</a:t>
            </a:r>
          </a:p>
          <a:p>
            <a:r>
              <a:rPr lang="nl-NL" altLang="nl-NL">
                <a:latin typeface="Arial" panose="020B0604020202020204" pitchFamily="34" charset="0"/>
              </a:rPr>
              <a:t>Gevoels reflectie:	- Benoemen wat je ziet</a:t>
            </a:r>
          </a:p>
          <a:p>
            <a:r>
              <a:rPr lang="nl-NL" altLang="nl-NL">
                <a:latin typeface="Arial" panose="020B0604020202020204" pitchFamily="34" charset="0"/>
              </a:rPr>
              <a:t>“Ja-tjes” ontvangen</a:t>
            </a:r>
          </a:p>
          <a:p>
            <a:r>
              <a:rPr lang="nl-NL" altLang="nl-NL">
                <a:latin typeface="Arial" panose="020B0604020202020204" pitchFamily="34" charset="0"/>
              </a:rPr>
              <a:t>Wanneer iemand rustiger is geworden:</a:t>
            </a:r>
          </a:p>
          <a:p>
            <a:r>
              <a:rPr lang="nl-NL" altLang="nl-NL">
                <a:latin typeface="Arial" panose="020B0604020202020204" pitchFamily="34" charset="0"/>
              </a:rPr>
              <a:t>L.S.D (Luisteren Samenvatten Doorvragen)</a:t>
            </a:r>
          </a:p>
          <a:p>
            <a:r>
              <a:rPr lang="nl-NL" altLang="nl-NL">
                <a:latin typeface="Arial" panose="020B0604020202020204" pitchFamily="34" charset="0"/>
              </a:rPr>
              <a:t>Begrip. (erkennen boosheid).</a:t>
            </a:r>
          </a:p>
          <a:p>
            <a:r>
              <a:rPr lang="nl-NL" altLang="nl-NL">
                <a:latin typeface="Arial" panose="020B0604020202020204" pitchFamily="34" charset="0"/>
              </a:rPr>
              <a:t>Evt. Oplossing, maar vaak is er geen oplossing. </a:t>
            </a:r>
          </a:p>
          <a:p>
            <a:r>
              <a:rPr lang="nl-NL" altLang="nl-NL">
                <a:latin typeface="Arial" panose="020B0604020202020204" pitchFamily="34" charset="0"/>
              </a:rPr>
              <a:t> </a:t>
            </a:r>
          </a:p>
          <a:p>
            <a:r>
              <a:rPr lang="nl-NL" altLang="nl-NL" b="1" i="1" u="sng">
                <a:latin typeface="Arial" panose="020B0604020202020204" pitchFamily="34" charset="0"/>
              </a:rPr>
              <a:t>Onrust:</a:t>
            </a:r>
            <a:endParaRPr lang="nl-NL" altLang="nl-NL">
              <a:latin typeface="Arial" panose="020B0604020202020204" pitchFamily="34" charset="0"/>
            </a:endParaRPr>
          </a:p>
          <a:p>
            <a:r>
              <a:rPr lang="nl-NL" altLang="nl-NL">
                <a:latin typeface="Arial" panose="020B0604020202020204" pitchFamily="34" charset="0"/>
              </a:rPr>
              <a:t>Frustratie moet eruit, probeer mee te lopen, maar neem gepaste afstand. </a:t>
            </a:r>
          </a:p>
          <a:p>
            <a:r>
              <a:rPr lang="nl-NL" altLang="nl-NL">
                <a:latin typeface="Arial" panose="020B0604020202020204" pitchFamily="34" charset="0"/>
              </a:rPr>
              <a:t>Wat heb je nodig bij boosheid: </a:t>
            </a:r>
          </a:p>
          <a:p>
            <a:r>
              <a:rPr lang="nl-NL" altLang="nl-NL">
                <a:latin typeface="Arial" panose="020B0604020202020204" pitchFamily="34" charset="0"/>
              </a:rPr>
              <a:t>Met rust gelaten worden</a:t>
            </a:r>
          </a:p>
          <a:p>
            <a:r>
              <a:rPr lang="nl-NL" altLang="nl-NL">
                <a:latin typeface="Arial" panose="020B0604020202020204" pitchFamily="34" charset="0"/>
              </a:rPr>
              <a:t>Luisteren / laten uitpraten</a:t>
            </a:r>
          </a:p>
          <a:p>
            <a:r>
              <a:rPr lang="nl-NL" altLang="nl-NL">
                <a:latin typeface="Arial" panose="020B0604020202020204" pitchFamily="34" charset="0"/>
              </a:rPr>
              <a:t>Als mensen bij je komen willen ze gehoord worden, anders willen ze liever alleen zijn.. </a:t>
            </a:r>
          </a:p>
          <a:p>
            <a:r>
              <a:rPr lang="nl-NL" altLang="nl-NL" i="1" u="sng">
                <a:latin typeface="Arial" panose="020B0604020202020204" pitchFamily="34" charset="0"/>
              </a:rPr>
              <a:t>Wat wil je zelf wanneer je boos bent?</a:t>
            </a:r>
            <a:endParaRPr lang="nl-NL" altLang="nl-NL">
              <a:latin typeface="Arial" panose="020B0604020202020204" pitchFamily="34" charset="0"/>
            </a:endParaRPr>
          </a:p>
          <a:p>
            <a:endParaRPr lang="nl-NL" altLang="nl-NL">
              <a:latin typeface="Arial" panose="020B0604020202020204" pitchFamily="34" charset="0"/>
            </a:endParaRPr>
          </a:p>
          <a:p>
            <a:endParaRPr lang="nl-NL" altLang="nl-NL">
              <a:latin typeface="Arial" panose="020B0604020202020204" pitchFamily="34" charset="0"/>
            </a:endParaRPr>
          </a:p>
          <a:p>
            <a:pPr eaLnBrk="1" hangingPunct="1"/>
            <a:endParaRPr lang="nl-NL" altLang="nl-NL" b="1">
              <a:latin typeface="Arial" panose="020B0604020202020204" pitchFamily="34" charset="0"/>
            </a:endParaRPr>
          </a:p>
          <a:p>
            <a:pPr eaLnBrk="1" hangingPunct="1"/>
            <a:r>
              <a:rPr lang="nl-NL" altLang="nl-NL" b="1">
                <a:latin typeface="Arial" panose="020B0604020202020204" pitchFamily="34" charset="0"/>
              </a:rPr>
              <a:t>Overige Adviezen bij frustratie agressie</a:t>
            </a:r>
            <a:r>
              <a:rPr lang="nl-NL" altLang="nl-NL" sz="1100" b="1">
                <a:latin typeface="Arial" panose="020B0604020202020204" pitchFamily="34" charset="0"/>
              </a:rPr>
              <a:t> </a:t>
            </a:r>
            <a:br>
              <a:rPr lang="nl-NL" altLang="nl-NL" sz="1100" b="1">
                <a:latin typeface="Arial" panose="020B0604020202020204" pitchFamily="34" charset="0"/>
              </a:rPr>
            </a:br>
            <a:endParaRPr lang="nl-NL" altLang="nl-NL">
              <a:latin typeface="Arial" panose="020B0604020202020204" pitchFamily="34" charset="0"/>
            </a:endParaRPr>
          </a:p>
          <a:p>
            <a:pPr eaLnBrk="1" hangingPunct="1"/>
            <a:r>
              <a:rPr lang="nl-NL" altLang="nl-NL">
                <a:latin typeface="Arial" panose="020B0604020202020204" pitchFamily="34" charset="0"/>
              </a:rPr>
              <a:t>Geef ruimte voor emotie, toon begrip</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Spreek cliënt niet tegen </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Luister actief en betrokken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Laat cliënt vertellen wat hem/haar dwarszit</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Wees eerlijk en duidelijk over beperkingen en mogelijkheden van de situatie </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Doe geen beloftes die je niet waar kunt maken</a:t>
            </a:r>
          </a:p>
          <a:p>
            <a:endParaRPr lang="nl-NL" altLang="nl-NL">
              <a:latin typeface="Arial" panose="020B0604020202020204" pitchFamily="34" charset="0"/>
            </a:endParaRPr>
          </a:p>
        </p:txBody>
      </p:sp>
      <p:sp>
        <p:nvSpPr>
          <p:cNvPr id="59396" name="Tijdelijke aanduiding voor datum 3">
            <a:extLst>
              <a:ext uri="{FF2B5EF4-FFF2-40B4-BE49-F238E27FC236}">
                <a16:creationId xmlns:a16="http://schemas.microsoft.com/office/drawing/2014/main" id="{6C0441EC-B5F9-4C2C-95F9-9FBE0FA81E0B}"/>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59397" name="Tijdelijke aanduiding voor voettekst 4">
            <a:extLst>
              <a:ext uri="{FF2B5EF4-FFF2-40B4-BE49-F238E27FC236}">
                <a16:creationId xmlns:a16="http://schemas.microsoft.com/office/drawing/2014/main" id="{B0EA6F0A-B2CB-4BFE-AAB1-E4F30A9A18A8}"/>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59398" name="Tijdelijke aanduiding voor dianummer 5">
            <a:extLst>
              <a:ext uri="{FF2B5EF4-FFF2-40B4-BE49-F238E27FC236}">
                <a16:creationId xmlns:a16="http://schemas.microsoft.com/office/drawing/2014/main" id="{D270FE97-CFF6-4AF8-9577-B216091DEB7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3BC991-4DBF-4447-9F67-3254D93DA456}"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a:extLst>
              <a:ext uri="{FF2B5EF4-FFF2-40B4-BE49-F238E27FC236}">
                <a16:creationId xmlns:a16="http://schemas.microsoft.com/office/drawing/2014/main" id="{EBBB468A-1D38-4AE7-85D4-F4D9C3E28B26}"/>
              </a:ext>
            </a:extLst>
          </p:cNvPr>
          <p:cNvSpPr>
            <a:spLocks noGrp="1" noRot="1" noChangeAspect="1" noChangeArrowheads="1" noTextEdit="1"/>
          </p:cNvSpPr>
          <p:nvPr>
            <p:ph type="sldImg"/>
          </p:nvPr>
        </p:nvSpPr>
        <p:spPr>
          <a:xfrm>
            <a:off x="90488" y="744538"/>
            <a:ext cx="6616700" cy="3722687"/>
          </a:xfrm>
          <a:ln/>
        </p:spPr>
      </p:sp>
      <p:sp>
        <p:nvSpPr>
          <p:cNvPr id="61443" name="Tijdelijke aanduiding voor notities 2">
            <a:extLst>
              <a:ext uri="{FF2B5EF4-FFF2-40B4-BE49-F238E27FC236}">
                <a16:creationId xmlns:a16="http://schemas.microsoft.com/office/drawing/2014/main" id="{CC89276C-3904-48A7-A0FF-D4190859F15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b="1">
                <a:latin typeface="Arial" panose="020B0604020202020204" pitchFamily="34" charset="0"/>
              </a:rPr>
              <a:t>Instrumentele agressie</a:t>
            </a:r>
            <a:endParaRPr lang="nl-NL" altLang="nl-NL">
              <a:latin typeface="Arial" panose="020B0604020202020204" pitchFamily="34" charset="0"/>
            </a:endParaRPr>
          </a:p>
          <a:p>
            <a:endParaRPr lang="nl-NL" altLang="nl-NL">
              <a:latin typeface="Arial" panose="020B0604020202020204" pitchFamily="34" charset="0"/>
            </a:endParaRPr>
          </a:p>
          <a:p>
            <a:r>
              <a:rPr lang="nl-NL" altLang="nl-NL">
                <a:latin typeface="Arial" panose="020B0604020202020204" pitchFamily="34" charset="0"/>
              </a:rPr>
              <a:t>Hierbij wordt agressie ingezet om een doel te bereiken en is gericht op de toekomst. Het is aangestuurd vanuit het </a:t>
            </a:r>
            <a:r>
              <a:rPr lang="nl-NL" altLang="nl-NL" b="1">
                <a:latin typeface="Arial" panose="020B0604020202020204" pitchFamily="34" charset="0"/>
              </a:rPr>
              <a:t>denken </a:t>
            </a:r>
            <a:r>
              <a:rPr lang="nl-NL" altLang="nl-NL">
                <a:latin typeface="Arial" panose="020B0604020202020204" pitchFamily="34" charset="0"/>
              </a:rPr>
              <a:t>en wordt dus bewust ingezet. Hierbij zie je dat de agressie op de persoon gericht is. </a:t>
            </a:r>
          </a:p>
          <a:p>
            <a:endParaRPr lang="nl-NL" altLang="nl-NL">
              <a:latin typeface="Arial" panose="020B0604020202020204" pitchFamily="34" charset="0"/>
            </a:endParaRPr>
          </a:p>
          <a:p>
            <a:r>
              <a:rPr lang="nl-NL" altLang="nl-NL" b="1" i="1" u="sng">
                <a:latin typeface="Arial" panose="020B0604020202020204" pitchFamily="34" charset="0"/>
              </a:rPr>
              <a:t>Confronteren:</a:t>
            </a:r>
            <a:endParaRPr lang="nl-NL" altLang="nl-NL">
              <a:latin typeface="Arial" panose="020B0604020202020204" pitchFamily="34" charset="0"/>
            </a:endParaRPr>
          </a:p>
          <a:p>
            <a:endParaRPr lang="nl-NL" altLang="nl-NL">
              <a:latin typeface="Arial" panose="020B0604020202020204" pitchFamily="34" charset="0"/>
            </a:endParaRPr>
          </a:p>
          <a:p>
            <a:r>
              <a:rPr lang="nl-NL" altLang="nl-NL">
                <a:latin typeface="Arial" panose="020B0604020202020204" pitchFamily="34" charset="0"/>
              </a:rPr>
              <a:t>(Wanneer iemand iets inzet om iets voor elkaar te krijgen).</a:t>
            </a:r>
          </a:p>
          <a:p>
            <a:r>
              <a:rPr lang="nl-NL" altLang="nl-NL">
                <a:latin typeface="Arial" panose="020B0604020202020204" pitchFamily="34" charset="0"/>
              </a:rPr>
              <a:t>Naam noemen</a:t>
            </a:r>
          </a:p>
          <a:p>
            <a:r>
              <a:rPr lang="nl-NL" altLang="nl-NL">
                <a:latin typeface="Arial" panose="020B0604020202020204" pitchFamily="34" charset="0"/>
              </a:rPr>
              <a:t>(Concreet) gedrag noemen</a:t>
            </a:r>
          </a:p>
          <a:p>
            <a:r>
              <a:rPr lang="nl-NL" altLang="nl-NL">
                <a:latin typeface="Arial" panose="020B0604020202020204" pitchFamily="34" charset="0"/>
              </a:rPr>
              <a:t>Effect benoemen</a:t>
            </a:r>
          </a:p>
          <a:p>
            <a:r>
              <a:rPr lang="nl-NL" altLang="nl-NL">
                <a:latin typeface="Arial" panose="020B0604020202020204" pitchFamily="34" charset="0"/>
              </a:rPr>
              <a:t>Gewenst gedrag. (BV. Ik wil dat je afstand neemt/ stopt). </a:t>
            </a:r>
          </a:p>
          <a:p>
            <a:endParaRPr lang="nl-NL" altLang="nl-NL">
              <a:latin typeface="Arial" panose="020B0604020202020204" pitchFamily="34" charset="0"/>
            </a:endParaRPr>
          </a:p>
          <a:p>
            <a:r>
              <a:rPr lang="nl-NL" altLang="nl-NL">
                <a:latin typeface="Arial" panose="020B0604020202020204" pitchFamily="34" charset="0"/>
              </a:rPr>
              <a:t>Wanneer iemand hoog in de fase van agressie (pag.4) zit, kies je tactisch voor: de-escaleren en in de rustigere fase voor confronteren. Instrumentele agressie heeft te maken met het leer theoretisch model (alle agressie is aangeleerd gedrag, de ervaring is dat agressie loont). </a:t>
            </a:r>
          </a:p>
          <a:p>
            <a:endParaRPr lang="nl-NL" altLang="nl-NL">
              <a:latin typeface="Arial" panose="020B0604020202020204" pitchFamily="34" charset="0"/>
            </a:endParaRPr>
          </a:p>
          <a:p>
            <a:endParaRPr lang="nl-NL" altLang="nl-NL">
              <a:latin typeface="Arial" panose="020B0604020202020204" pitchFamily="34" charset="0"/>
            </a:endParaRPr>
          </a:p>
          <a:p>
            <a:endParaRPr lang="nl-NL" altLang="nl-NL" b="1">
              <a:latin typeface="Arial" panose="020B0604020202020204" pitchFamily="34" charset="0"/>
            </a:endParaRPr>
          </a:p>
          <a:p>
            <a:pPr eaLnBrk="1" hangingPunct="1"/>
            <a:r>
              <a:rPr lang="nl-NL" altLang="nl-NL" b="1">
                <a:latin typeface="Arial" panose="020B0604020202020204" pitchFamily="34" charset="0"/>
              </a:rPr>
              <a:t>Adviezen bij instrumentele agressie</a:t>
            </a:r>
            <a:br>
              <a:rPr lang="nl-NL" altLang="nl-NL" b="1">
                <a:latin typeface="Arial" panose="020B0604020202020204" pitchFamily="34" charset="0"/>
              </a:rPr>
            </a:br>
            <a:endParaRPr lang="nl-NL" altLang="nl-NL">
              <a:latin typeface="Arial" panose="020B0604020202020204" pitchFamily="34" charset="0"/>
            </a:endParaRP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Geef aan wat het gedrag van de ander bij jou doet </a:t>
            </a:r>
            <a:r>
              <a:rPr lang="nl-NL" altLang="nl-NL" i="1">
                <a:latin typeface="Arial" panose="020B0604020202020204" pitchFamily="34" charset="0"/>
              </a:rPr>
              <a:t> (bv:</a:t>
            </a:r>
          </a:p>
          <a:p>
            <a:pPr eaLnBrk="1" hangingPunct="1"/>
            <a:r>
              <a:rPr lang="nl-NL" altLang="nl-NL" i="1">
                <a:latin typeface="Arial" panose="020B0604020202020204" pitchFamily="34" charset="0"/>
              </a:rPr>
              <a:t>“het voelt niet prettig als u zo tegen mij praat, ik word daar bang/gespannen/onrustig van”)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Ga niet in op dreigementen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Niet ingrijpen bij agressie op materiaal </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Blijf correct</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Zorg eerst voor eigen veiligheid</a:t>
            </a:r>
          </a:p>
        </p:txBody>
      </p:sp>
      <p:sp>
        <p:nvSpPr>
          <p:cNvPr id="61444" name="Tijdelijke aanduiding voor datum 3">
            <a:extLst>
              <a:ext uri="{FF2B5EF4-FFF2-40B4-BE49-F238E27FC236}">
                <a16:creationId xmlns:a16="http://schemas.microsoft.com/office/drawing/2014/main" id="{C93227CA-1498-48E4-B07D-C7A6784D7EC5}"/>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61445" name="Tijdelijke aanduiding voor voettekst 4">
            <a:extLst>
              <a:ext uri="{FF2B5EF4-FFF2-40B4-BE49-F238E27FC236}">
                <a16:creationId xmlns:a16="http://schemas.microsoft.com/office/drawing/2014/main" id="{703B5033-BB08-440F-9BFD-ED0C7023E053}"/>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61446" name="Tijdelijke aanduiding voor dianummer 5">
            <a:extLst>
              <a:ext uri="{FF2B5EF4-FFF2-40B4-BE49-F238E27FC236}">
                <a16:creationId xmlns:a16="http://schemas.microsoft.com/office/drawing/2014/main" id="{D5B7F3A6-262F-4F84-8495-831D5C2ECB3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1362EF-DBDA-4FD8-A2EB-D0D65BBEEDDE}"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a:extLst>
              <a:ext uri="{FF2B5EF4-FFF2-40B4-BE49-F238E27FC236}">
                <a16:creationId xmlns:a16="http://schemas.microsoft.com/office/drawing/2014/main" id="{1F0A6680-448B-4686-ABA4-42EEFD93A4FF}"/>
              </a:ext>
            </a:extLst>
          </p:cNvPr>
          <p:cNvSpPr>
            <a:spLocks noGrp="1" noRot="1" noChangeAspect="1" noChangeArrowheads="1" noTextEdit="1"/>
          </p:cNvSpPr>
          <p:nvPr>
            <p:ph type="sldImg"/>
          </p:nvPr>
        </p:nvSpPr>
        <p:spPr>
          <a:xfrm>
            <a:off x="90488" y="744538"/>
            <a:ext cx="6616700" cy="3722687"/>
          </a:xfrm>
          <a:ln/>
        </p:spPr>
      </p:sp>
      <p:sp>
        <p:nvSpPr>
          <p:cNvPr id="63491" name="Tijdelijke aanduiding voor notities 2">
            <a:extLst>
              <a:ext uri="{FF2B5EF4-FFF2-40B4-BE49-F238E27FC236}">
                <a16:creationId xmlns:a16="http://schemas.microsoft.com/office/drawing/2014/main" id="{7D075917-39C4-461F-B9B9-EDC8BECA197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b="1">
                <a:latin typeface="Arial" panose="020B0604020202020204" pitchFamily="34" charset="0"/>
              </a:rPr>
              <a:t>Explosieve agressie of psychopathologie</a:t>
            </a:r>
          </a:p>
          <a:p>
            <a:r>
              <a:rPr lang="nl-NL" altLang="nl-NL">
                <a:latin typeface="Arial" panose="020B0604020202020204" pitchFamily="34" charset="0"/>
              </a:rPr>
              <a:t> </a:t>
            </a:r>
          </a:p>
          <a:p>
            <a:r>
              <a:rPr lang="nl-NL" altLang="nl-NL">
                <a:latin typeface="Arial" panose="020B0604020202020204" pitchFamily="34" charset="0"/>
              </a:rPr>
              <a:t>Hierbij zit iemand zo hoog in zijn emotie dat hij/zij niet meer voor reden vatbaar is. </a:t>
            </a:r>
          </a:p>
          <a:p>
            <a:r>
              <a:rPr lang="nl-NL" altLang="nl-NL">
                <a:latin typeface="Arial" panose="020B0604020202020204" pitchFamily="34" charset="0"/>
              </a:rPr>
              <a:t>Deze agressie gaat direct uit van het handelen. </a:t>
            </a:r>
          </a:p>
          <a:p>
            <a:r>
              <a:rPr lang="nl-NL" altLang="nl-NL">
                <a:latin typeface="Arial" panose="020B0604020202020204" pitchFamily="34" charset="0"/>
              </a:rPr>
              <a:t>Interventie: Fysiek ingrijpen d.m.v. teamtechnieken of hulp inschakelen van politie. </a:t>
            </a:r>
          </a:p>
          <a:p>
            <a:r>
              <a:rPr lang="nl-NL" altLang="nl-NL">
                <a:latin typeface="Arial" panose="020B0604020202020204" pitchFamily="34" charset="0"/>
              </a:rPr>
              <a:t>Deze agressie heeft te maken met het biologisch model. Iemand heeft een stofje teveel of te weinig, denk aan; suikerziekte, psychisch ziektebeeld, drugs, alcohol, medicatie, hormonen, testosteron etc. </a:t>
            </a:r>
            <a:endParaRPr lang="nl-NL" altLang="nl-NL" b="1">
              <a:latin typeface="Arial" panose="020B0604020202020204" pitchFamily="34" charset="0"/>
            </a:endParaRPr>
          </a:p>
          <a:p>
            <a:pPr eaLnBrk="1" hangingPunct="1"/>
            <a:endParaRPr lang="nl-NL" altLang="nl-NL" b="1">
              <a:latin typeface="Arial" panose="020B0604020202020204" pitchFamily="34" charset="0"/>
            </a:endParaRPr>
          </a:p>
          <a:p>
            <a:pPr eaLnBrk="1" hangingPunct="1"/>
            <a:r>
              <a:rPr lang="nl-NL" altLang="nl-NL" b="1">
                <a:latin typeface="Arial" panose="020B0604020202020204" pitchFamily="34" charset="0"/>
              </a:rPr>
              <a:t>Adviezen bij agressie bij Dementie</a:t>
            </a:r>
            <a:br>
              <a:rPr lang="nl-NL" altLang="nl-NL" b="1">
                <a:latin typeface="Arial" panose="020B0604020202020204" pitchFamily="34" charset="0"/>
              </a:rPr>
            </a:br>
            <a:endParaRPr lang="nl-NL" altLang="nl-NL">
              <a:latin typeface="Arial" panose="020B0604020202020204" pitchFamily="34" charset="0"/>
            </a:endParaRPr>
          </a:p>
          <a:p>
            <a:pPr eaLnBrk="1" hangingPunct="1"/>
            <a:r>
              <a:rPr lang="nl-NL" altLang="nl-NL">
                <a:latin typeface="Arial" panose="020B0604020202020204" pitchFamily="34" charset="0"/>
              </a:rPr>
              <a:t>Word niet boos als een bewoner agressief wordt, </a:t>
            </a:r>
          </a:p>
          <a:p>
            <a:pPr eaLnBrk="1" hangingPunct="1"/>
            <a:r>
              <a:rPr lang="nl-NL" altLang="nl-NL">
                <a:latin typeface="Arial" panose="020B0604020202020204" pitchFamily="34" charset="0"/>
              </a:rPr>
              <a:t>wijs het gedrag af maar nooit de persoon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Ga niet in discussie. Geef rustig aan wat je grenzen zijn</a:t>
            </a:r>
          </a:p>
          <a:p>
            <a:pPr eaLnBrk="1" hangingPunct="1"/>
            <a:r>
              <a:rPr lang="nl-NL" altLang="nl-NL">
                <a:latin typeface="Arial" panose="020B0604020202020204" pitchFamily="34" charset="0"/>
              </a:rPr>
              <a:t>en vertel wat je wel en niet kunt doen </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Soms helpt afleiding: humor, zingen, praten over </a:t>
            </a:r>
          </a:p>
          <a:p>
            <a:pPr eaLnBrk="1" hangingPunct="1"/>
            <a:r>
              <a:rPr lang="nl-NL" altLang="nl-NL">
                <a:latin typeface="Arial" panose="020B0604020202020204" pitchFamily="34" charset="0"/>
              </a:rPr>
              <a:t>alledaagse dingen of praten over vroeger</a:t>
            </a:r>
          </a:p>
          <a:p>
            <a:pPr eaLnBrk="1" hangingPunct="1"/>
            <a:r>
              <a:rPr lang="nl-NL" altLang="nl-NL">
                <a:latin typeface="Arial" panose="020B0604020202020204" pitchFamily="34" charset="0"/>
              </a:rPr>
              <a:t> </a:t>
            </a:r>
          </a:p>
          <a:p>
            <a:pPr eaLnBrk="1" hangingPunct="1"/>
            <a:r>
              <a:rPr lang="nl-NL" altLang="nl-NL">
                <a:latin typeface="Arial" panose="020B0604020202020204" pitchFamily="34" charset="0"/>
              </a:rPr>
              <a:t>Neem eventueel afstand, bied aan om later terug </a:t>
            </a:r>
          </a:p>
          <a:p>
            <a:pPr eaLnBrk="1" hangingPunct="1"/>
            <a:r>
              <a:rPr lang="nl-NL" altLang="nl-NL">
                <a:latin typeface="Arial" panose="020B0604020202020204" pitchFamily="34" charset="0"/>
              </a:rPr>
              <a:t>te komen of laat een collega het eens proberen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Neem kennis van de beperkingen, behoeftes </a:t>
            </a:r>
          </a:p>
          <a:p>
            <a:pPr eaLnBrk="1" hangingPunct="1"/>
            <a:r>
              <a:rPr lang="nl-NL" altLang="nl-NL">
                <a:latin typeface="Arial" panose="020B0604020202020204" pitchFamily="34" charset="0"/>
              </a:rPr>
              <a:t>en voorkeuren van de bewoner. Richt je op de beleving </a:t>
            </a:r>
          </a:p>
          <a:p>
            <a:pPr eaLnBrk="1" hangingPunct="1"/>
            <a:r>
              <a:rPr lang="nl-NL" altLang="nl-NL">
                <a:latin typeface="Arial" panose="020B0604020202020204" pitchFamily="34" charset="0"/>
              </a:rPr>
              <a:t>en het tempo van de client.  </a:t>
            </a:r>
            <a:r>
              <a:rPr lang="nl-NL" altLang="nl-NL" b="1" u="sng">
                <a:latin typeface="Arial" panose="020B0604020202020204" pitchFamily="34" charset="0"/>
              </a:rPr>
              <a:t>PG: de kunst van het laten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Laat de bewoner zoveel mogelijk zelf doen, en vraag </a:t>
            </a:r>
          </a:p>
          <a:p>
            <a:pPr eaLnBrk="1" hangingPunct="1"/>
            <a:r>
              <a:rPr lang="nl-NL" altLang="nl-NL">
                <a:latin typeface="Arial" panose="020B0604020202020204" pitchFamily="34" charset="0"/>
              </a:rPr>
              <a:t>telkens om toestemming als je iets wilt overnemen. Leg </a:t>
            </a:r>
          </a:p>
          <a:p>
            <a:pPr eaLnBrk="1" hangingPunct="1"/>
            <a:r>
              <a:rPr lang="nl-NL" altLang="nl-NL">
                <a:latin typeface="Arial" panose="020B0604020202020204" pitchFamily="34" charset="0"/>
              </a:rPr>
              <a:t>ook telkens uit wat je gaat doen </a:t>
            </a:r>
          </a:p>
          <a:p>
            <a:pPr eaLnBrk="1" hangingPunct="1"/>
            <a:r>
              <a:rPr lang="nl-NL" altLang="nl-NL">
                <a:latin typeface="Arial" panose="020B0604020202020204" pitchFamily="34" charset="0"/>
              </a:rPr>
              <a:t> </a:t>
            </a:r>
          </a:p>
          <a:p>
            <a:pPr eaLnBrk="1" hangingPunct="1"/>
            <a:r>
              <a:rPr lang="nl-NL" altLang="nl-NL">
                <a:latin typeface="Arial" panose="020B0604020202020204" pitchFamily="34" charset="0"/>
              </a:rPr>
              <a:t>Bekrachtig positief gedrag, geef complimenten en </a:t>
            </a:r>
          </a:p>
          <a:p>
            <a:pPr eaLnBrk="1" hangingPunct="1"/>
            <a:r>
              <a:rPr lang="nl-NL" altLang="nl-NL">
                <a:latin typeface="Arial" panose="020B0604020202020204" pitchFamily="34" charset="0"/>
              </a:rPr>
              <a:t>benoem gevoelens die je denkt te zien.</a:t>
            </a:r>
          </a:p>
          <a:p>
            <a:pPr eaLnBrk="1" hangingPunct="1"/>
            <a:endParaRPr lang="nl-NL" altLang="nl-NL">
              <a:latin typeface="Arial" panose="020B0604020202020204" pitchFamily="34" charset="0"/>
            </a:endParaRPr>
          </a:p>
          <a:p>
            <a:pPr eaLnBrk="1" hangingPunct="1"/>
            <a:r>
              <a:rPr lang="nl-NL" altLang="nl-NL">
                <a:latin typeface="Arial" panose="020B0604020202020204" pitchFamily="34" charset="0"/>
              </a:rPr>
              <a:t>Praat rustig, straal vertrouwen uit en let goed op reacties</a:t>
            </a:r>
          </a:p>
          <a:p>
            <a:pPr eaLnBrk="1" hangingPunct="1"/>
            <a:endParaRPr lang="en-US" altLang="nl-NL">
              <a:latin typeface="Arial" panose="020B0604020202020204" pitchFamily="34" charset="0"/>
            </a:endParaRPr>
          </a:p>
          <a:p>
            <a:pPr eaLnBrk="1" hangingPunct="1"/>
            <a:endParaRPr lang="nl-NL" altLang="nl-NL">
              <a:latin typeface="Arial" panose="020B0604020202020204" pitchFamily="34" charset="0"/>
            </a:endParaRPr>
          </a:p>
          <a:p>
            <a:endParaRPr lang="nl-NL" altLang="nl-NL">
              <a:latin typeface="Arial" panose="020B0604020202020204" pitchFamily="34" charset="0"/>
            </a:endParaRPr>
          </a:p>
        </p:txBody>
      </p:sp>
      <p:sp>
        <p:nvSpPr>
          <p:cNvPr id="63492" name="Tijdelijke aanduiding voor datum 3">
            <a:extLst>
              <a:ext uri="{FF2B5EF4-FFF2-40B4-BE49-F238E27FC236}">
                <a16:creationId xmlns:a16="http://schemas.microsoft.com/office/drawing/2014/main" id="{90949003-B07E-4A57-9FC9-04392F0F389C}"/>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63493" name="Tijdelijke aanduiding voor voettekst 4">
            <a:extLst>
              <a:ext uri="{FF2B5EF4-FFF2-40B4-BE49-F238E27FC236}">
                <a16:creationId xmlns:a16="http://schemas.microsoft.com/office/drawing/2014/main" id="{4DC09E9B-9DCF-4828-BF45-37F72EFEFF2F}"/>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63494" name="Tijdelijke aanduiding voor dianummer 5">
            <a:extLst>
              <a:ext uri="{FF2B5EF4-FFF2-40B4-BE49-F238E27FC236}">
                <a16:creationId xmlns:a16="http://schemas.microsoft.com/office/drawing/2014/main" id="{14CEC5B8-0BFA-447B-B035-09D791E08CB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C69FF1-AD27-431C-8096-DBC818439F44}"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6BE27A19-74DF-4246-B996-161FB5B5A374}"/>
              </a:ext>
            </a:extLst>
          </p:cNvPr>
          <p:cNvSpPr>
            <a:spLocks noGrp="1" noRot="1" noChangeAspect="1" noChangeArrowheads="1" noTextEdit="1"/>
          </p:cNvSpPr>
          <p:nvPr>
            <p:ph type="sldImg"/>
          </p:nvPr>
        </p:nvSpPr>
        <p:spPr>
          <a:xfrm>
            <a:off x="90488" y="744538"/>
            <a:ext cx="6616700" cy="3722687"/>
          </a:xfrm>
          <a:ln/>
        </p:spPr>
      </p:sp>
      <p:sp>
        <p:nvSpPr>
          <p:cNvPr id="16387" name="Tijdelijke aanduiding voor notities 2">
            <a:extLst>
              <a:ext uri="{FF2B5EF4-FFF2-40B4-BE49-F238E27FC236}">
                <a16:creationId xmlns:a16="http://schemas.microsoft.com/office/drawing/2014/main" id="{D5597DAB-38F1-45B0-B3B2-23A4EEB514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Theorie Driehoekenschema agressie</a:t>
            </a:r>
          </a:p>
          <a:p>
            <a:br>
              <a:rPr lang="nl-NL" altLang="nl-NL">
                <a:latin typeface="Arial" panose="020B0604020202020204" pitchFamily="34" charset="0"/>
              </a:rPr>
            </a:br>
            <a:r>
              <a:rPr lang="nl-NL" altLang="nl-NL">
                <a:latin typeface="Arial" panose="020B0604020202020204" pitchFamily="34" charset="0"/>
              </a:rPr>
              <a:t>Uitleg over wat er bij de agressor en de ontvanger gebeurt aan de hand van de voelen/denken/handelen driehoek. </a:t>
            </a:r>
            <a:br>
              <a:rPr lang="nl-NL" altLang="nl-NL">
                <a:latin typeface="Arial" panose="020B0604020202020204" pitchFamily="34" charset="0"/>
              </a:rPr>
            </a:br>
            <a:endParaRPr lang="nl-NL" altLang="nl-NL">
              <a:latin typeface="Arial" panose="020B0604020202020204" pitchFamily="34" charset="0"/>
            </a:endParaRPr>
          </a:p>
        </p:txBody>
      </p:sp>
      <p:sp>
        <p:nvSpPr>
          <p:cNvPr id="16388" name="Tijdelijke aanduiding voor datum 3">
            <a:extLst>
              <a:ext uri="{FF2B5EF4-FFF2-40B4-BE49-F238E27FC236}">
                <a16:creationId xmlns:a16="http://schemas.microsoft.com/office/drawing/2014/main" id="{484C2CC5-5DAE-4D86-9B6B-9511FAED9F44}"/>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16389" name="Tijdelijke aanduiding voor voettekst 4">
            <a:extLst>
              <a:ext uri="{FF2B5EF4-FFF2-40B4-BE49-F238E27FC236}">
                <a16:creationId xmlns:a16="http://schemas.microsoft.com/office/drawing/2014/main" id="{142737AE-17E5-4812-AE91-50548B05B1EA}"/>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16390" name="Tijdelijke aanduiding voor dianummer 5">
            <a:extLst>
              <a:ext uri="{FF2B5EF4-FFF2-40B4-BE49-F238E27FC236}">
                <a16:creationId xmlns:a16="http://schemas.microsoft.com/office/drawing/2014/main" id="{700CB2C7-84E5-412C-9A77-5A61909836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C7516F-BC95-42CF-9AF2-D3F0799DCEE4}"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4A40F282-7A0F-4B4A-B11F-E4863A50AA26}"/>
              </a:ext>
            </a:extLst>
          </p:cNvPr>
          <p:cNvSpPr>
            <a:spLocks noGrp="1" noRot="1" noChangeAspect="1" noChangeArrowheads="1" noTextEdit="1"/>
          </p:cNvSpPr>
          <p:nvPr>
            <p:ph type="sldImg"/>
          </p:nvPr>
        </p:nvSpPr>
        <p:spPr>
          <a:xfrm>
            <a:off x="90488" y="744538"/>
            <a:ext cx="6616700" cy="3722687"/>
          </a:xfrm>
          <a:ln/>
        </p:spPr>
      </p:sp>
      <p:sp>
        <p:nvSpPr>
          <p:cNvPr id="18435" name="Tijdelijke aanduiding voor notities 2">
            <a:extLst>
              <a:ext uri="{FF2B5EF4-FFF2-40B4-BE49-F238E27FC236}">
                <a16:creationId xmlns:a16="http://schemas.microsoft.com/office/drawing/2014/main" id="{DCD11C9C-01BB-430C-BC69-432B54BE75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Theorie Driehoekenschema agressie</a:t>
            </a:r>
          </a:p>
          <a:p>
            <a:br>
              <a:rPr lang="nl-NL" altLang="nl-NL">
                <a:latin typeface="Arial" panose="020B0604020202020204" pitchFamily="34" charset="0"/>
              </a:rPr>
            </a:br>
            <a:r>
              <a:rPr lang="nl-NL" altLang="nl-NL">
                <a:latin typeface="Arial" panose="020B0604020202020204" pitchFamily="34" charset="0"/>
              </a:rPr>
              <a:t>Uitleg over denken voelen handelen bij zender</a:t>
            </a:r>
          </a:p>
          <a:p>
            <a:endParaRPr lang="nl-NL" altLang="nl-NL">
              <a:latin typeface="Arial" panose="020B0604020202020204" pitchFamily="34" charset="0"/>
            </a:endParaRPr>
          </a:p>
          <a:p>
            <a:r>
              <a:rPr lang="nl-NL" altLang="nl-NL">
                <a:latin typeface="Arial" panose="020B0604020202020204" pitchFamily="34" charset="0"/>
              </a:rPr>
              <a:t>Globaal kun je stellen dat agressie voortkomt uit gevoel (frustratie, boosheid), uit gedachten (bewust nadenken over hoe je agressie kunt inzetten als instrument om iets gedaan te krijgen, instrumentele agressie) en impulsief handelen (door bv psychopathologie, dementie drugsgebruik etc) </a:t>
            </a:r>
          </a:p>
          <a:p>
            <a:endParaRPr lang="nl-NL" altLang="nl-NL">
              <a:latin typeface="Arial" panose="020B0604020202020204" pitchFamily="34" charset="0"/>
            </a:endParaRPr>
          </a:p>
          <a:p>
            <a:r>
              <a:rPr lang="nl-NL" altLang="nl-NL">
                <a:latin typeface="Arial" panose="020B0604020202020204" pitchFamily="34" charset="0"/>
              </a:rPr>
              <a:t>Daarnaast is er een wisselwerking tussen de factoren. Gedachten en gevoelens beïnvloeden elkaar en sturen de handelingen. De sensatie van het (agressief) handelen kan zelf ook weer gedachten en gevoelens uitlokken (zowel positief als negatief). </a:t>
            </a:r>
          </a:p>
          <a:p>
            <a:endParaRPr lang="nl-NL" altLang="nl-NL">
              <a:latin typeface="Arial" panose="020B0604020202020204" pitchFamily="34" charset="0"/>
            </a:endParaRPr>
          </a:p>
          <a:p>
            <a:r>
              <a:rPr lang="nl-NL" altLang="nl-NL">
                <a:latin typeface="Arial" panose="020B0604020202020204" pitchFamily="34" charset="0"/>
              </a:rPr>
              <a:t>Uitgebreide info </a:t>
            </a:r>
          </a:p>
          <a:p>
            <a:endParaRPr lang="nl-NL" altLang="nl-NL">
              <a:latin typeface="Arial" panose="020B0604020202020204" pitchFamily="34" charset="0"/>
            </a:endParaRPr>
          </a:p>
          <a:p>
            <a:r>
              <a:rPr lang="nl-NL" altLang="nl-NL" b="1">
                <a:latin typeface="Arial" panose="020B0604020202020204" pitchFamily="34" charset="0"/>
              </a:rPr>
              <a:t>Frustratie agressie</a:t>
            </a:r>
            <a:r>
              <a:rPr lang="nl-NL" altLang="nl-NL">
                <a:latin typeface="Arial" panose="020B0604020202020204" pitchFamily="34" charset="0"/>
              </a:rPr>
              <a:t> </a:t>
            </a:r>
          </a:p>
          <a:p>
            <a:r>
              <a:rPr lang="nl-NL" altLang="nl-NL">
                <a:latin typeface="Arial" panose="020B0604020202020204" pitchFamily="34" charset="0"/>
              </a:rPr>
              <a:t>Hierbij komt de agressie voort uit frustratie en is het een reactie op iets wat gebeurd is in het verleden. Het komt vanuit het </a:t>
            </a:r>
            <a:r>
              <a:rPr lang="nl-NL" altLang="nl-NL" b="1">
                <a:latin typeface="Arial" panose="020B0604020202020204" pitchFamily="34" charset="0"/>
              </a:rPr>
              <a:t>gevoel</a:t>
            </a:r>
            <a:r>
              <a:rPr lang="nl-NL" altLang="nl-NL">
                <a:latin typeface="Arial" panose="020B0604020202020204" pitchFamily="34" charset="0"/>
              </a:rPr>
              <a:t>. Het kenmerkt zich door snel oplopende emoties en een verminderde controle over het eigen gedrag. Het is vaak niet persoonlijk, maar in reactie op het gedrag van de ander kan het persoonlijk worden. </a:t>
            </a:r>
          </a:p>
          <a:p>
            <a:endParaRPr lang="nl-NL" altLang="nl-NL">
              <a:latin typeface="Arial" panose="020B0604020202020204" pitchFamily="34" charset="0"/>
            </a:endParaRPr>
          </a:p>
          <a:p>
            <a:r>
              <a:rPr lang="nl-NL" altLang="nl-NL">
                <a:latin typeface="Arial" panose="020B0604020202020204" pitchFamily="34" charset="0"/>
              </a:rPr>
              <a:t>De frustratie agressie komt vanuit de drift instinct theorie van Freud (agressie is aangeboren) of van het frustratie model (agressie komt voort vanuit een frustratie, iets van buiten af) of vanuit de territoriumleer (iemand komt letterlijk of figuurlijk te dichtbij). </a:t>
            </a:r>
          </a:p>
          <a:p>
            <a:endParaRPr lang="nl-NL" altLang="nl-NL">
              <a:latin typeface="Arial" panose="020B0604020202020204" pitchFamily="34" charset="0"/>
            </a:endParaRPr>
          </a:p>
          <a:p>
            <a:r>
              <a:rPr lang="nl-NL" altLang="nl-NL" b="1">
                <a:latin typeface="Arial" panose="020B0604020202020204" pitchFamily="34" charset="0"/>
              </a:rPr>
              <a:t>Instrumentele agressie</a:t>
            </a:r>
            <a:r>
              <a:rPr lang="nl-NL" altLang="nl-NL">
                <a:latin typeface="Arial" panose="020B0604020202020204" pitchFamily="34" charset="0"/>
              </a:rPr>
              <a:t> </a:t>
            </a:r>
          </a:p>
          <a:p>
            <a:r>
              <a:rPr lang="nl-NL" altLang="nl-NL">
                <a:latin typeface="Arial" panose="020B0604020202020204" pitchFamily="34" charset="0"/>
              </a:rPr>
              <a:t>Hierbij wordt agressie ingezet om een doel te bereiken en is gericht op de toekomst. Het is aangestuurd vanuit het </a:t>
            </a:r>
            <a:r>
              <a:rPr lang="nl-NL" altLang="nl-NL" b="1">
                <a:latin typeface="Arial" panose="020B0604020202020204" pitchFamily="34" charset="0"/>
              </a:rPr>
              <a:t>denken </a:t>
            </a:r>
            <a:r>
              <a:rPr lang="nl-NL" altLang="nl-NL">
                <a:latin typeface="Arial" panose="020B0604020202020204" pitchFamily="34" charset="0"/>
              </a:rPr>
              <a:t>en wordt dus bewust ingezet. Hierbij zie je dat de agressie op de persoon gericht is. </a:t>
            </a:r>
          </a:p>
          <a:p>
            <a:endParaRPr lang="nl-NL" altLang="nl-NL">
              <a:latin typeface="Arial" panose="020B0604020202020204" pitchFamily="34" charset="0"/>
            </a:endParaRPr>
          </a:p>
          <a:p>
            <a:r>
              <a:rPr lang="nl-NL" altLang="nl-NL">
                <a:latin typeface="Arial" panose="020B0604020202020204" pitchFamily="34" charset="0"/>
              </a:rPr>
              <a:t>Instrumentele agressie heeft te maken met het leer theoretisch model (alle agressie is aangeleerd gedrag, de ervaring is dat agressie loont).</a:t>
            </a:r>
          </a:p>
          <a:p>
            <a:r>
              <a:rPr lang="nl-NL" altLang="nl-NL">
                <a:latin typeface="Arial" panose="020B0604020202020204" pitchFamily="34" charset="0"/>
              </a:rPr>
              <a:t> </a:t>
            </a:r>
          </a:p>
          <a:p>
            <a:r>
              <a:rPr lang="nl-NL" altLang="nl-NL" b="1">
                <a:latin typeface="Arial" panose="020B0604020202020204" pitchFamily="34" charset="0"/>
              </a:rPr>
              <a:t>Explosieve agressie </a:t>
            </a:r>
          </a:p>
          <a:p>
            <a:r>
              <a:rPr lang="nl-NL" altLang="nl-NL">
                <a:latin typeface="Arial" panose="020B0604020202020204" pitchFamily="34" charset="0"/>
              </a:rPr>
              <a:t>Hierbij zit iemand zo hoog in zijn emotie dat hij/zij niet meer voor reden vatbaar is. </a:t>
            </a:r>
          </a:p>
          <a:p>
            <a:r>
              <a:rPr lang="nl-NL" altLang="nl-NL">
                <a:latin typeface="Arial" panose="020B0604020202020204" pitchFamily="34" charset="0"/>
              </a:rPr>
              <a:t>Deze agressie gaat direct uit van het handelen. </a:t>
            </a:r>
          </a:p>
          <a:p>
            <a:endParaRPr lang="nl-NL" altLang="nl-NL">
              <a:latin typeface="Arial" panose="020B0604020202020204" pitchFamily="34" charset="0"/>
            </a:endParaRPr>
          </a:p>
          <a:p>
            <a:r>
              <a:rPr lang="nl-NL" altLang="nl-NL">
                <a:latin typeface="Arial" panose="020B0604020202020204" pitchFamily="34" charset="0"/>
              </a:rPr>
              <a:t>Deze agressie heeft te maken met het biologisch model. Iemand heeft een stofje teveel of te weinig, denk aan; suikerziekte, psychisch ziektebeeld, drugs, alcohol, medicatie, hormonen, testosteron etc. </a:t>
            </a:r>
          </a:p>
          <a:p>
            <a:endParaRPr lang="nl-NL" altLang="nl-NL">
              <a:latin typeface="Arial" panose="020B0604020202020204" pitchFamily="34" charset="0"/>
            </a:endParaRPr>
          </a:p>
          <a:p>
            <a:endParaRPr lang="nl-NL" altLang="nl-NL">
              <a:latin typeface="Arial" panose="020B0604020202020204" pitchFamily="34" charset="0"/>
            </a:endParaRPr>
          </a:p>
          <a:p>
            <a:endParaRPr lang="nl-NL" altLang="nl-NL">
              <a:latin typeface="Arial" panose="020B0604020202020204" pitchFamily="34" charset="0"/>
            </a:endParaRPr>
          </a:p>
          <a:p>
            <a:endParaRPr lang="nl-NL" altLang="nl-NL">
              <a:latin typeface="Arial" panose="020B0604020202020204" pitchFamily="34" charset="0"/>
            </a:endParaRPr>
          </a:p>
          <a:p>
            <a:endParaRPr lang="nl-NL" altLang="nl-NL">
              <a:latin typeface="Arial" panose="020B0604020202020204" pitchFamily="34" charset="0"/>
            </a:endParaRPr>
          </a:p>
          <a:p>
            <a:r>
              <a:rPr lang="nl-NL" altLang="nl-NL">
                <a:latin typeface="Arial" panose="020B0604020202020204" pitchFamily="34" charset="0"/>
              </a:rPr>
              <a:t>Ps de Interventies belichten we later:</a:t>
            </a:r>
          </a:p>
          <a:p>
            <a:endParaRPr lang="nl-NL" altLang="nl-NL">
              <a:latin typeface="Arial" panose="020B0604020202020204" pitchFamily="34" charset="0"/>
            </a:endParaRPr>
          </a:p>
          <a:p>
            <a:r>
              <a:rPr lang="nl-NL" altLang="nl-NL">
                <a:latin typeface="Arial" panose="020B0604020202020204" pitchFamily="34" charset="0"/>
              </a:rPr>
              <a:t>Interventie: De-escaleren (zie gesprekstechnieken). </a:t>
            </a:r>
          </a:p>
          <a:p>
            <a:endParaRPr lang="nl-NL" altLang="nl-NL">
              <a:latin typeface="Arial" panose="020B0604020202020204" pitchFamily="34" charset="0"/>
            </a:endParaRPr>
          </a:p>
          <a:p>
            <a:r>
              <a:rPr lang="nl-NL" altLang="nl-NL">
                <a:latin typeface="Arial" panose="020B0604020202020204" pitchFamily="34" charset="0"/>
              </a:rPr>
              <a:t>Interventie: Confronteren (zie gesprektechnieken). Wanneer iemand hoog in de fase van agressie (pag.4) zit, kies je tactisch voor: de-escaleren en in de rustigere fase voor confronteren. </a:t>
            </a:r>
          </a:p>
          <a:p>
            <a:endParaRPr lang="nl-NL" altLang="nl-NL">
              <a:latin typeface="Arial" panose="020B0604020202020204" pitchFamily="34" charset="0"/>
            </a:endParaRPr>
          </a:p>
          <a:p>
            <a:endParaRPr lang="nl-NL" altLang="nl-NL">
              <a:latin typeface="Arial" panose="020B0604020202020204" pitchFamily="34" charset="0"/>
            </a:endParaRPr>
          </a:p>
          <a:p>
            <a:r>
              <a:rPr lang="nl-NL" altLang="nl-NL">
                <a:latin typeface="Arial" panose="020B0604020202020204" pitchFamily="34" charset="0"/>
              </a:rPr>
              <a:t>Interventie: Fysiek ingrijpen d.m.v. teamtechnieken of hulp inschakelen van politie. </a:t>
            </a:r>
          </a:p>
          <a:p>
            <a:endParaRPr lang="nl-NL" altLang="nl-NL">
              <a:latin typeface="Arial" panose="020B0604020202020204" pitchFamily="34" charset="0"/>
            </a:endParaRPr>
          </a:p>
        </p:txBody>
      </p:sp>
      <p:sp>
        <p:nvSpPr>
          <p:cNvPr id="18436" name="Tijdelijke aanduiding voor datum 3">
            <a:extLst>
              <a:ext uri="{FF2B5EF4-FFF2-40B4-BE49-F238E27FC236}">
                <a16:creationId xmlns:a16="http://schemas.microsoft.com/office/drawing/2014/main" id="{CB696FAA-0134-46EE-913E-F4A653A95132}"/>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18437" name="Tijdelijke aanduiding voor voettekst 4">
            <a:extLst>
              <a:ext uri="{FF2B5EF4-FFF2-40B4-BE49-F238E27FC236}">
                <a16:creationId xmlns:a16="http://schemas.microsoft.com/office/drawing/2014/main" id="{DDC42200-4A6E-4834-8A9B-F617E9BB6035}"/>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18438" name="Tijdelijke aanduiding voor dianummer 5">
            <a:extLst>
              <a:ext uri="{FF2B5EF4-FFF2-40B4-BE49-F238E27FC236}">
                <a16:creationId xmlns:a16="http://schemas.microsoft.com/office/drawing/2014/main" id="{96CCC97D-9E33-4747-8735-058BC433E76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7ED58D-461B-4158-9535-8C33844D8950}"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BA1334D4-92B7-410C-8381-E8118797C2D1}"/>
              </a:ext>
            </a:extLst>
          </p:cNvPr>
          <p:cNvSpPr>
            <a:spLocks noGrp="1" noRot="1" noChangeAspect="1" noChangeArrowheads="1" noTextEdit="1"/>
          </p:cNvSpPr>
          <p:nvPr>
            <p:ph type="sldImg"/>
          </p:nvPr>
        </p:nvSpPr>
        <p:spPr>
          <a:xfrm>
            <a:off x="90488" y="744538"/>
            <a:ext cx="6616700" cy="3722687"/>
          </a:xfrm>
          <a:ln/>
        </p:spPr>
      </p:sp>
      <p:sp>
        <p:nvSpPr>
          <p:cNvPr id="20483" name="Tijdelijke aanduiding voor notities 2">
            <a:extLst>
              <a:ext uri="{FF2B5EF4-FFF2-40B4-BE49-F238E27FC236}">
                <a16:creationId xmlns:a16="http://schemas.microsoft.com/office/drawing/2014/main" id="{0D1636CE-ECF7-4CFC-94AE-91F83CD3DF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Agressie geeft dus spanning bij de ontvanger. We gaan nu kijken wat er bij de ontvanger gebeurt. </a:t>
            </a:r>
          </a:p>
          <a:p>
            <a:endParaRPr lang="nl-NL" altLang="nl-NL">
              <a:latin typeface="Arial" panose="020B0604020202020204" pitchFamily="34" charset="0"/>
            </a:endParaRPr>
          </a:p>
          <a:p>
            <a:r>
              <a:rPr lang="nl-NL" altLang="nl-NL">
                <a:latin typeface="Arial" panose="020B0604020202020204" pitchFamily="34" charset="0"/>
              </a:rPr>
              <a:t>Evt kun je hier ook navragen bij de deelnemers welke factoren volgens hen van invloed zijn op de mate van spanning, zoals ernst van de agressie, gerichte agressie, onverwacht, onderlinge relatie etc </a:t>
            </a:r>
          </a:p>
          <a:p>
            <a:endParaRPr lang="nl-NL" altLang="nl-NL">
              <a:latin typeface="Arial" panose="020B0604020202020204" pitchFamily="34" charset="0"/>
            </a:endParaRPr>
          </a:p>
        </p:txBody>
      </p:sp>
      <p:sp>
        <p:nvSpPr>
          <p:cNvPr id="20484" name="Tijdelijke aanduiding voor datum 3">
            <a:extLst>
              <a:ext uri="{FF2B5EF4-FFF2-40B4-BE49-F238E27FC236}">
                <a16:creationId xmlns:a16="http://schemas.microsoft.com/office/drawing/2014/main" id="{199162B8-1307-4B69-8341-0E7518FBA457}"/>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20485" name="Tijdelijke aanduiding voor voettekst 4">
            <a:extLst>
              <a:ext uri="{FF2B5EF4-FFF2-40B4-BE49-F238E27FC236}">
                <a16:creationId xmlns:a16="http://schemas.microsoft.com/office/drawing/2014/main" id="{6A49BE23-B404-4208-AD1B-8787F75CF47C}"/>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20486" name="Tijdelijke aanduiding voor dianummer 5">
            <a:extLst>
              <a:ext uri="{FF2B5EF4-FFF2-40B4-BE49-F238E27FC236}">
                <a16:creationId xmlns:a16="http://schemas.microsoft.com/office/drawing/2014/main" id="{28C38332-4C1C-4129-83BA-F58C8F4A30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23E3B5-3A2D-4D54-8A4C-4C6DD5C79F10}"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261A335E-9EFB-473F-8BEE-75FF1EB56873}"/>
              </a:ext>
            </a:extLst>
          </p:cNvPr>
          <p:cNvSpPr>
            <a:spLocks noGrp="1" noRot="1" noChangeAspect="1" noChangeArrowheads="1" noTextEdit="1"/>
          </p:cNvSpPr>
          <p:nvPr>
            <p:ph type="sldImg"/>
          </p:nvPr>
        </p:nvSpPr>
        <p:spPr>
          <a:xfrm>
            <a:off x="90488" y="744538"/>
            <a:ext cx="6616700" cy="3722687"/>
          </a:xfrm>
          <a:ln/>
        </p:spPr>
      </p:sp>
      <p:sp>
        <p:nvSpPr>
          <p:cNvPr id="22531" name="Tijdelijke aanduiding voor notities 2">
            <a:extLst>
              <a:ext uri="{FF2B5EF4-FFF2-40B4-BE49-F238E27FC236}">
                <a16:creationId xmlns:a16="http://schemas.microsoft.com/office/drawing/2014/main" id="{0D77D6B3-8F73-4FF3-A727-307001C7D7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Ook bij de ontvanger onderscheiden we reacties vanuit het gevoel, het denken en het handelen. Je denkt er iets over, je voelt er iets bij en je doet iets, als je met agressie geconfronteerd wordt…</a:t>
            </a:r>
          </a:p>
          <a:p>
            <a:endParaRPr lang="nl-NL" altLang="nl-NL">
              <a:latin typeface="Arial" panose="020B0604020202020204" pitchFamily="34" charset="0"/>
            </a:endParaRPr>
          </a:p>
          <a:p>
            <a:r>
              <a:rPr lang="nl-NL" altLang="nl-NL">
                <a:latin typeface="Arial" panose="020B0604020202020204" pitchFamily="34" charset="0"/>
              </a:rPr>
              <a:t>Maar wat gebeurt er het eerst!? (vraag dit na bij de groep)</a:t>
            </a:r>
          </a:p>
          <a:p>
            <a:endParaRPr lang="nl-NL" altLang="nl-NL">
              <a:latin typeface="Arial" panose="020B0604020202020204" pitchFamily="34" charset="0"/>
            </a:endParaRPr>
          </a:p>
          <a:p>
            <a:endParaRPr lang="nl-NL" altLang="nl-NL">
              <a:latin typeface="Arial" panose="020B0604020202020204" pitchFamily="34" charset="0"/>
            </a:endParaRPr>
          </a:p>
        </p:txBody>
      </p:sp>
      <p:sp>
        <p:nvSpPr>
          <p:cNvPr id="22532" name="Tijdelijke aanduiding voor datum 3">
            <a:extLst>
              <a:ext uri="{FF2B5EF4-FFF2-40B4-BE49-F238E27FC236}">
                <a16:creationId xmlns:a16="http://schemas.microsoft.com/office/drawing/2014/main" id="{E1CD9AAB-6F17-4B13-B336-DDECEF6AE42C}"/>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22533" name="Tijdelijke aanduiding voor voettekst 4">
            <a:extLst>
              <a:ext uri="{FF2B5EF4-FFF2-40B4-BE49-F238E27FC236}">
                <a16:creationId xmlns:a16="http://schemas.microsoft.com/office/drawing/2014/main" id="{82CFF00B-5FE0-4B46-8279-10436E0820C4}"/>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22534" name="Tijdelijke aanduiding voor dianummer 5">
            <a:extLst>
              <a:ext uri="{FF2B5EF4-FFF2-40B4-BE49-F238E27FC236}">
                <a16:creationId xmlns:a16="http://schemas.microsoft.com/office/drawing/2014/main" id="{BFE862D7-92B2-4147-812B-8FF01D64B69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C040EA-EC34-4C7E-98A0-0F7F3DA68B9D}"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EFA23ACF-D088-47D7-B01E-FB156A02F089}"/>
              </a:ext>
            </a:extLst>
          </p:cNvPr>
          <p:cNvSpPr>
            <a:spLocks noGrp="1" noRot="1" noChangeAspect="1" noChangeArrowheads="1" noTextEdit="1"/>
          </p:cNvSpPr>
          <p:nvPr>
            <p:ph type="sldImg"/>
          </p:nvPr>
        </p:nvSpPr>
        <p:spPr>
          <a:xfrm>
            <a:off x="90488" y="744538"/>
            <a:ext cx="6616700" cy="3722687"/>
          </a:xfrm>
          <a:ln/>
        </p:spPr>
      </p:sp>
      <p:sp>
        <p:nvSpPr>
          <p:cNvPr id="24579" name="Tijdelijke aanduiding voor notities 2">
            <a:extLst>
              <a:ext uri="{FF2B5EF4-FFF2-40B4-BE49-F238E27FC236}">
                <a16:creationId xmlns:a16="http://schemas.microsoft.com/office/drawing/2014/main" id="{DDEF7DB9-F598-4659-BBDE-C6EE80F35E5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In tegenstelling tot gangbare theorieën zoals de Cognitieve Gedrags Therapie (waarbij het gevoel en het handelen een gevolg is van het denken, het 5G schema) gaat zal de ontvanger bij (hevige) agressie eerst een onprettig gevoel ervaren (angst, onveiligheid, spanning) en vervolgens automatisch handelen vanuit een zelfbeschermingsreflex. Deze primaire reactie komt vanuit het limbisch systeem en noemen we de ‘Flinch reactie’ (o.a. hoofd intrekken/wegduiken, handen open voor je hoofd &amp; grijp reflex). </a:t>
            </a:r>
          </a:p>
          <a:p>
            <a:endParaRPr lang="nl-NL" altLang="nl-NL">
              <a:latin typeface="Arial" panose="020B0604020202020204" pitchFamily="34" charset="0"/>
            </a:endParaRPr>
          </a:p>
          <a:p>
            <a:r>
              <a:rPr lang="nl-NL" altLang="nl-NL">
                <a:latin typeface="Arial" panose="020B0604020202020204" pitchFamily="34" charset="0"/>
              </a:rPr>
              <a:t>Door je handen open bij je hoofd te houden kom je in een krachtige lichaams-stand te staan om jezelf te kunnen verdedigen; Door onszelf te strekken worden we nog sterker. Dit noemen we de strekketen, hier komen we later nog op terug. De flinch is dus een combinatie van automatische, onbewuste reflexen om onszelf te beschermen. </a:t>
            </a:r>
          </a:p>
          <a:p>
            <a:endParaRPr lang="nl-NL" altLang="nl-NL">
              <a:latin typeface="Arial" panose="020B0604020202020204" pitchFamily="34" charset="0"/>
            </a:endParaRPr>
          </a:p>
          <a:p>
            <a:endParaRPr lang="nl-NL" altLang="nl-NL">
              <a:latin typeface="Arial" panose="020B0604020202020204" pitchFamily="34" charset="0"/>
            </a:endParaRPr>
          </a:p>
        </p:txBody>
      </p:sp>
      <p:sp>
        <p:nvSpPr>
          <p:cNvPr id="24580" name="Tijdelijke aanduiding voor datum 3">
            <a:extLst>
              <a:ext uri="{FF2B5EF4-FFF2-40B4-BE49-F238E27FC236}">
                <a16:creationId xmlns:a16="http://schemas.microsoft.com/office/drawing/2014/main" id="{B1A14A47-9595-4C9E-A4A7-8F5A674F64D0}"/>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24581" name="Tijdelijke aanduiding voor voettekst 4">
            <a:extLst>
              <a:ext uri="{FF2B5EF4-FFF2-40B4-BE49-F238E27FC236}">
                <a16:creationId xmlns:a16="http://schemas.microsoft.com/office/drawing/2014/main" id="{BCE91241-CEB2-4C8F-9ADD-64460EAF687C}"/>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24582" name="Tijdelijke aanduiding voor dianummer 5">
            <a:extLst>
              <a:ext uri="{FF2B5EF4-FFF2-40B4-BE49-F238E27FC236}">
                <a16:creationId xmlns:a16="http://schemas.microsoft.com/office/drawing/2014/main" id="{C80A441D-42E3-4788-BA3D-BF8450BC9E9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6384AC-2906-4FD8-ABCA-02989AEBB17A}"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B7060073-FD3D-438A-B201-1F0BC845A9BF}"/>
              </a:ext>
            </a:extLst>
          </p:cNvPr>
          <p:cNvSpPr>
            <a:spLocks noGrp="1" noRot="1" noChangeAspect="1" noChangeArrowheads="1" noTextEdit="1"/>
          </p:cNvSpPr>
          <p:nvPr>
            <p:ph type="sldImg"/>
          </p:nvPr>
        </p:nvSpPr>
        <p:spPr>
          <a:xfrm>
            <a:off x="90488" y="744538"/>
            <a:ext cx="6616700" cy="3722687"/>
          </a:xfrm>
          <a:ln/>
        </p:spPr>
      </p:sp>
      <p:sp>
        <p:nvSpPr>
          <p:cNvPr id="26627" name="Tijdelijke aanduiding voor notities 2">
            <a:extLst>
              <a:ext uri="{FF2B5EF4-FFF2-40B4-BE49-F238E27FC236}">
                <a16:creationId xmlns:a16="http://schemas.microsoft.com/office/drawing/2014/main" id="{43037BCC-9233-4B29-BE2E-6C65B4FB025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Direct na de Flinch volgt een primaire schrikreactie (fight, flight, or freeze…) </a:t>
            </a:r>
          </a:p>
          <a:p>
            <a:endParaRPr lang="nl-NL" altLang="nl-NL">
              <a:latin typeface="Arial" panose="020B0604020202020204" pitchFamily="34" charset="0"/>
            </a:endParaRPr>
          </a:p>
          <a:p>
            <a:r>
              <a:rPr lang="nl-NL" altLang="nl-NL">
                <a:latin typeface="Arial" panose="020B0604020202020204" pitchFamily="34" charset="0"/>
              </a:rPr>
              <a:t>Ieder persoon heeft hierin een dominante voorkeur, maar de reactie kan per situatie steeds verschillen. </a:t>
            </a:r>
          </a:p>
          <a:p>
            <a:endParaRPr lang="nl-NL" altLang="nl-NL">
              <a:latin typeface="Arial" panose="020B0604020202020204" pitchFamily="34" charset="0"/>
            </a:endParaRPr>
          </a:p>
        </p:txBody>
      </p:sp>
      <p:sp>
        <p:nvSpPr>
          <p:cNvPr id="26628" name="Tijdelijke aanduiding voor datum 3">
            <a:extLst>
              <a:ext uri="{FF2B5EF4-FFF2-40B4-BE49-F238E27FC236}">
                <a16:creationId xmlns:a16="http://schemas.microsoft.com/office/drawing/2014/main" id="{304A6701-B8F9-4E74-8B45-34DFF333E9F8}"/>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26629" name="Tijdelijke aanduiding voor voettekst 4">
            <a:extLst>
              <a:ext uri="{FF2B5EF4-FFF2-40B4-BE49-F238E27FC236}">
                <a16:creationId xmlns:a16="http://schemas.microsoft.com/office/drawing/2014/main" id="{2010D75C-C458-4F6F-8186-4E8B1FC9F7DD}"/>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26630" name="Tijdelijke aanduiding voor dianummer 5">
            <a:extLst>
              <a:ext uri="{FF2B5EF4-FFF2-40B4-BE49-F238E27FC236}">
                <a16:creationId xmlns:a16="http://schemas.microsoft.com/office/drawing/2014/main" id="{16891BE0-9110-4C93-88C0-A487CB48312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B35389-A09E-4357-A2A2-F44107D15794}"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401683B9-D1E7-4AB5-9356-6E2B7DC85B81}"/>
              </a:ext>
            </a:extLst>
          </p:cNvPr>
          <p:cNvSpPr>
            <a:spLocks noGrp="1" noRot="1" noChangeAspect="1" noChangeArrowheads="1" noTextEdit="1"/>
          </p:cNvSpPr>
          <p:nvPr>
            <p:ph type="sldImg"/>
          </p:nvPr>
        </p:nvSpPr>
        <p:spPr>
          <a:xfrm>
            <a:off x="90488" y="744538"/>
            <a:ext cx="6616700" cy="3722687"/>
          </a:xfrm>
          <a:ln/>
        </p:spPr>
      </p:sp>
      <p:sp>
        <p:nvSpPr>
          <p:cNvPr id="28675" name="Tijdelijke aanduiding voor notities 2">
            <a:extLst>
              <a:ext uri="{FF2B5EF4-FFF2-40B4-BE49-F238E27FC236}">
                <a16:creationId xmlns:a16="http://schemas.microsoft.com/office/drawing/2014/main" id="{0C658FDD-A817-4F72-8678-A3A8D8B91FE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latin typeface="Arial" panose="020B0604020202020204" pitchFamily="34" charset="0"/>
              </a:rPr>
              <a:t>Het doel van de training is onder andere om de tijd tussen de primaire schrikreactie en het denken en het (professioneel) handelen te verkorten. </a:t>
            </a:r>
          </a:p>
          <a:p>
            <a:endParaRPr lang="nl-NL" altLang="nl-NL">
              <a:latin typeface="Arial" panose="020B0604020202020204" pitchFamily="34" charset="0"/>
            </a:endParaRPr>
          </a:p>
          <a:p>
            <a:r>
              <a:rPr lang="nl-NL" altLang="nl-NL">
                <a:latin typeface="Arial" panose="020B0604020202020204" pitchFamily="34" charset="0"/>
              </a:rPr>
              <a:t>Kennis over de verschillende vormen van agressie en adequate handelingsstrategieën kan hierbij helpen. Net als het oefenen van gespreksvaardigheden en verdedigings- en teamtechnieken. </a:t>
            </a:r>
          </a:p>
          <a:p>
            <a:endParaRPr lang="nl-NL" altLang="nl-NL">
              <a:latin typeface="Arial" panose="020B0604020202020204" pitchFamily="34" charset="0"/>
            </a:endParaRPr>
          </a:p>
          <a:p>
            <a:r>
              <a:rPr lang="nl-NL" altLang="nl-NL">
                <a:latin typeface="Arial" panose="020B0604020202020204" pitchFamily="34" charset="0"/>
              </a:rPr>
              <a:t>Daarnaast is het ook belangrijk onze spanning reguleren. In de training zullen we daarom ook aandacht besteden aan het leren kalm te blijven/worden in stressvolle situaties en te leren vertrouwen op onze primaire reacties. </a:t>
            </a:r>
          </a:p>
          <a:p>
            <a:endParaRPr lang="nl-NL" altLang="nl-NL">
              <a:latin typeface="Arial" panose="020B0604020202020204" pitchFamily="34" charset="0"/>
            </a:endParaRPr>
          </a:p>
          <a:p>
            <a:r>
              <a:rPr lang="nl-NL" altLang="nl-NL">
                <a:latin typeface="Arial" panose="020B0604020202020204" pitchFamily="34" charset="0"/>
              </a:rPr>
              <a:t>. </a:t>
            </a:r>
          </a:p>
        </p:txBody>
      </p:sp>
      <p:sp>
        <p:nvSpPr>
          <p:cNvPr id="28676" name="Tijdelijke aanduiding voor datum 3">
            <a:extLst>
              <a:ext uri="{FF2B5EF4-FFF2-40B4-BE49-F238E27FC236}">
                <a16:creationId xmlns:a16="http://schemas.microsoft.com/office/drawing/2014/main" id="{23DB3A21-786A-48AF-AED5-7FC14DE3D6A6}"/>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28677" name="Tijdelijke aanduiding voor voettekst 4">
            <a:extLst>
              <a:ext uri="{FF2B5EF4-FFF2-40B4-BE49-F238E27FC236}">
                <a16:creationId xmlns:a16="http://schemas.microsoft.com/office/drawing/2014/main" id="{277AC934-670D-4445-96E2-D51AF7ED7890}"/>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28678" name="Tijdelijke aanduiding voor dianummer 5">
            <a:extLst>
              <a:ext uri="{FF2B5EF4-FFF2-40B4-BE49-F238E27FC236}">
                <a16:creationId xmlns:a16="http://schemas.microsoft.com/office/drawing/2014/main" id="{348CBFC2-B611-44F5-AD4E-44577394DA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95838E-AD76-4BAC-B0AC-F2B526D5375D}"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16012B2C-E32A-4E01-8EE7-FBC2A727B3AC}"/>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okt 2009 bijeenkomst 1</a:t>
            </a:r>
          </a:p>
        </p:txBody>
      </p:sp>
      <p:sp>
        <p:nvSpPr>
          <p:cNvPr id="33795" name="Rectangle 6">
            <a:extLst>
              <a:ext uri="{FF2B5EF4-FFF2-40B4-BE49-F238E27FC236}">
                <a16:creationId xmlns:a16="http://schemas.microsoft.com/office/drawing/2014/main" id="{0CFB093A-6F53-410F-B1F1-D6BCF2C1AF15}"/>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Mediant training WEERBAARHEID</a:t>
            </a:r>
          </a:p>
        </p:txBody>
      </p:sp>
      <p:sp>
        <p:nvSpPr>
          <p:cNvPr id="33796" name="Rectangle 7">
            <a:extLst>
              <a:ext uri="{FF2B5EF4-FFF2-40B4-BE49-F238E27FC236}">
                <a16:creationId xmlns:a16="http://schemas.microsoft.com/office/drawing/2014/main" id="{1819B273-857A-4166-8864-B7D0D2D7F9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6C95B7-C00D-4E73-8D41-565E8FCAA457}"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7" name="Rectangle 2">
            <a:extLst>
              <a:ext uri="{FF2B5EF4-FFF2-40B4-BE49-F238E27FC236}">
                <a16:creationId xmlns:a16="http://schemas.microsoft.com/office/drawing/2014/main" id="{11CFC88D-CEC5-4500-973C-282E4D2F7E03}"/>
              </a:ext>
            </a:extLst>
          </p:cNvPr>
          <p:cNvSpPr>
            <a:spLocks noGrp="1" noRot="1" noChangeAspect="1" noChangeArrowheads="1" noTextEdit="1"/>
          </p:cNvSpPr>
          <p:nvPr>
            <p:ph type="sldImg"/>
          </p:nvPr>
        </p:nvSpPr>
        <p:spPr>
          <a:xfrm>
            <a:off x="90488" y="744538"/>
            <a:ext cx="6616700" cy="3722687"/>
          </a:xfrm>
          <a:ln/>
        </p:spPr>
      </p:sp>
      <p:sp>
        <p:nvSpPr>
          <p:cNvPr id="33798" name="Rectangle 3">
            <a:extLst>
              <a:ext uri="{FF2B5EF4-FFF2-40B4-BE49-F238E27FC236}">
                <a16:creationId xmlns:a16="http://schemas.microsoft.com/office/drawing/2014/main" id="{00273073-D50E-4EEF-B5C1-6A2C56A9EA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B19D3A3C-F662-4373-A56B-294B471D3E3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B062725F-C930-4D43-8EBC-3CD3C1D53A0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0B0F05F-B080-4BC7-AD5D-47C95DE90F02}"/>
              </a:ext>
            </a:extLst>
          </p:cNvPr>
          <p:cNvSpPr>
            <a:spLocks noGrp="1" noChangeArrowheads="1"/>
          </p:cNvSpPr>
          <p:nvPr>
            <p:ph type="sldNum" sz="quarter" idx="12"/>
          </p:nvPr>
        </p:nvSpPr>
        <p:spPr>
          <a:ln/>
        </p:spPr>
        <p:txBody>
          <a:bodyPr/>
          <a:lstStyle>
            <a:lvl1pPr>
              <a:defRPr/>
            </a:lvl1pPr>
          </a:lstStyle>
          <a:p>
            <a:pPr>
              <a:defRPr/>
            </a:pPr>
            <a:fld id="{67B1A894-2B12-455C-B15C-1BA4D213F332}" type="slidenum">
              <a:rPr lang="nl-NL" altLang="nl-NL"/>
              <a:pPr>
                <a:defRPr/>
              </a:pPr>
              <a:t>‹nr.›</a:t>
            </a:fld>
            <a:endParaRPr lang="nl-NL" altLang="nl-NL"/>
          </a:p>
        </p:txBody>
      </p:sp>
    </p:spTree>
    <p:extLst>
      <p:ext uri="{BB962C8B-B14F-4D97-AF65-F5344CB8AC3E}">
        <p14:creationId xmlns:p14="http://schemas.microsoft.com/office/powerpoint/2010/main" val="55986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1715089-0665-4BAE-B86A-5290FEAFD457}"/>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EBA47DCB-2E6C-496A-92CF-B6707902C6F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296FADA-D0B8-4F9C-A19A-C2FF85919B06}"/>
              </a:ext>
            </a:extLst>
          </p:cNvPr>
          <p:cNvSpPr>
            <a:spLocks noGrp="1" noChangeArrowheads="1"/>
          </p:cNvSpPr>
          <p:nvPr>
            <p:ph type="sldNum" sz="quarter" idx="12"/>
          </p:nvPr>
        </p:nvSpPr>
        <p:spPr>
          <a:ln/>
        </p:spPr>
        <p:txBody>
          <a:bodyPr/>
          <a:lstStyle>
            <a:lvl1pPr>
              <a:defRPr/>
            </a:lvl1pPr>
          </a:lstStyle>
          <a:p>
            <a:pPr>
              <a:defRPr/>
            </a:pPr>
            <a:fld id="{EE17CDE4-B1EA-4BC3-943B-2AA5A49082F6}" type="slidenum">
              <a:rPr lang="nl-NL" altLang="nl-NL"/>
              <a:pPr>
                <a:defRPr/>
              </a:pPr>
              <a:t>‹nr.›</a:t>
            </a:fld>
            <a:endParaRPr lang="nl-NL" altLang="nl-NL"/>
          </a:p>
        </p:txBody>
      </p:sp>
    </p:spTree>
    <p:extLst>
      <p:ext uri="{BB962C8B-B14F-4D97-AF65-F5344CB8AC3E}">
        <p14:creationId xmlns:p14="http://schemas.microsoft.com/office/powerpoint/2010/main" val="319723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60351"/>
            <a:ext cx="2743200" cy="586581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60351"/>
            <a:ext cx="8026400" cy="586581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16C53E5A-4B2E-43B1-B40E-237FDFF530C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902A4E7A-C2F1-4342-B715-74809ECCC4A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7DFB1252-E41D-404E-8155-9C16ECC4B20E}"/>
              </a:ext>
            </a:extLst>
          </p:cNvPr>
          <p:cNvSpPr>
            <a:spLocks noGrp="1" noChangeArrowheads="1"/>
          </p:cNvSpPr>
          <p:nvPr>
            <p:ph type="sldNum" sz="quarter" idx="12"/>
          </p:nvPr>
        </p:nvSpPr>
        <p:spPr>
          <a:ln/>
        </p:spPr>
        <p:txBody>
          <a:bodyPr/>
          <a:lstStyle>
            <a:lvl1pPr>
              <a:defRPr/>
            </a:lvl1pPr>
          </a:lstStyle>
          <a:p>
            <a:pPr>
              <a:defRPr/>
            </a:pPr>
            <a:fld id="{3FDF54A2-0FC8-4EDF-8443-C47674D9E160}" type="slidenum">
              <a:rPr lang="nl-NL" altLang="nl-NL"/>
              <a:pPr>
                <a:defRPr/>
              </a:pPr>
              <a:t>‹nr.›</a:t>
            </a:fld>
            <a:endParaRPr lang="nl-NL" altLang="nl-NL"/>
          </a:p>
        </p:txBody>
      </p:sp>
    </p:spTree>
    <p:extLst>
      <p:ext uri="{BB962C8B-B14F-4D97-AF65-F5344CB8AC3E}">
        <p14:creationId xmlns:p14="http://schemas.microsoft.com/office/powerpoint/2010/main" val="72386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2734733" y="260350"/>
            <a:ext cx="8847667" cy="1157288"/>
          </a:xfrm>
        </p:spPr>
        <p:txBody>
          <a:bodyPr/>
          <a:lstStyle/>
          <a:p>
            <a:r>
              <a:rPr lang="nl-NL"/>
              <a:t>Klik om de stijl te bewerken</a:t>
            </a:r>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A233C43-9B52-4AC9-A9A2-3ED5FA71114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5921405C-AAA3-47A5-B77A-5FEEF0CC7BE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0615AB0C-3751-4096-A54B-7899F040373E}"/>
              </a:ext>
            </a:extLst>
          </p:cNvPr>
          <p:cNvSpPr>
            <a:spLocks noGrp="1" noChangeArrowheads="1"/>
          </p:cNvSpPr>
          <p:nvPr>
            <p:ph type="sldNum" sz="quarter" idx="12"/>
          </p:nvPr>
        </p:nvSpPr>
        <p:spPr>
          <a:ln/>
        </p:spPr>
        <p:txBody>
          <a:bodyPr/>
          <a:lstStyle>
            <a:lvl1pPr>
              <a:defRPr/>
            </a:lvl1pPr>
          </a:lstStyle>
          <a:p>
            <a:pPr>
              <a:defRPr/>
            </a:pPr>
            <a:fld id="{E91492B6-C58A-459F-8846-42FCB10750D5}" type="slidenum">
              <a:rPr lang="nl-NL" altLang="nl-NL"/>
              <a:pPr>
                <a:defRPr/>
              </a:pPr>
              <a:t>‹nr.›</a:t>
            </a:fld>
            <a:endParaRPr lang="nl-NL" altLang="nl-NL"/>
          </a:p>
        </p:txBody>
      </p:sp>
    </p:spTree>
    <p:extLst>
      <p:ext uri="{BB962C8B-B14F-4D97-AF65-F5344CB8AC3E}">
        <p14:creationId xmlns:p14="http://schemas.microsoft.com/office/powerpoint/2010/main" val="69818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2734733" y="260350"/>
            <a:ext cx="8847667" cy="1157288"/>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FE4EABB9-A768-4993-8673-E6988F17F828}"/>
              </a:ext>
            </a:extLst>
          </p:cNvPr>
          <p:cNvSpPr>
            <a:spLocks noGrp="1" noChangeArrowheads="1"/>
          </p:cNvSpPr>
          <p:nvPr>
            <p:ph type="dt" sz="half" idx="10"/>
          </p:nvPr>
        </p:nvSpPr>
        <p:spPr>
          <a:ln/>
        </p:spPr>
        <p:txBody>
          <a:bodyPr/>
          <a:lstStyle>
            <a:lvl1pPr>
              <a:defRPr/>
            </a:lvl1pPr>
          </a:lstStyle>
          <a:p>
            <a:pPr>
              <a:defRPr/>
            </a:pPr>
            <a:endParaRPr lang="nl-NL"/>
          </a:p>
        </p:txBody>
      </p:sp>
      <p:sp>
        <p:nvSpPr>
          <p:cNvPr id="7" name="Rectangle 5">
            <a:extLst>
              <a:ext uri="{FF2B5EF4-FFF2-40B4-BE49-F238E27FC236}">
                <a16:creationId xmlns:a16="http://schemas.microsoft.com/office/drawing/2014/main" id="{5282939A-029B-4B42-AB14-122681F6802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8" name="Rectangle 6">
            <a:extLst>
              <a:ext uri="{FF2B5EF4-FFF2-40B4-BE49-F238E27FC236}">
                <a16:creationId xmlns:a16="http://schemas.microsoft.com/office/drawing/2014/main" id="{193F0FCB-C26E-4F64-A7EA-3554BAE82E07}"/>
              </a:ext>
            </a:extLst>
          </p:cNvPr>
          <p:cNvSpPr>
            <a:spLocks noGrp="1" noChangeArrowheads="1"/>
          </p:cNvSpPr>
          <p:nvPr>
            <p:ph type="sldNum" sz="quarter" idx="12"/>
          </p:nvPr>
        </p:nvSpPr>
        <p:spPr>
          <a:ln/>
        </p:spPr>
        <p:txBody>
          <a:bodyPr/>
          <a:lstStyle>
            <a:lvl1pPr>
              <a:defRPr/>
            </a:lvl1pPr>
          </a:lstStyle>
          <a:p>
            <a:pPr>
              <a:defRPr/>
            </a:pPr>
            <a:fld id="{D568EEAD-A9A8-4712-96F0-AEE89431A9CC}" type="slidenum">
              <a:rPr lang="nl-NL" altLang="nl-NL"/>
              <a:pPr>
                <a:defRPr/>
              </a:pPr>
              <a:t>‹nr.›</a:t>
            </a:fld>
            <a:endParaRPr lang="nl-NL" altLang="nl-NL"/>
          </a:p>
        </p:txBody>
      </p:sp>
    </p:spTree>
    <p:extLst>
      <p:ext uri="{BB962C8B-B14F-4D97-AF65-F5344CB8AC3E}">
        <p14:creationId xmlns:p14="http://schemas.microsoft.com/office/powerpoint/2010/main" val="1018392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2734733" y="260350"/>
            <a:ext cx="8847667" cy="1157288"/>
          </a:xfrm>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84DB78F5-CCA8-41AE-B30A-6F07413F58B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D999DE0D-8E8A-4349-A37B-F3B610891B8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909EAF86-0C6D-40B2-BFF9-3ED36591B0ED}"/>
              </a:ext>
            </a:extLst>
          </p:cNvPr>
          <p:cNvSpPr>
            <a:spLocks noGrp="1" noChangeArrowheads="1"/>
          </p:cNvSpPr>
          <p:nvPr>
            <p:ph type="sldNum" sz="quarter" idx="12"/>
          </p:nvPr>
        </p:nvSpPr>
        <p:spPr>
          <a:ln/>
        </p:spPr>
        <p:txBody>
          <a:bodyPr/>
          <a:lstStyle>
            <a:lvl1pPr>
              <a:defRPr/>
            </a:lvl1pPr>
          </a:lstStyle>
          <a:p>
            <a:pPr>
              <a:defRPr/>
            </a:pPr>
            <a:fld id="{23AE79AF-18A1-4EC3-B062-D3C1AFA7A40C}" type="slidenum">
              <a:rPr lang="nl-NL" altLang="nl-NL"/>
              <a:pPr>
                <a:defRPr/>
              </a:pPr>
              <a:t>‹nr.›</a:t>
            </a:fld>
            <a:endParaRPr lang="nl-NL" altLang="nl-NL"/>
          </a:p>
        </p:txBody>
      </p:sp>
    </p:spTree>
    <p:extLst>
      <p:ext uri="{BB962C8B-B14F-4D97-AF65-F5344CB8AC3E}">
        <p14:creationId xmlns:p14="http://schemas.microsoft.com/office/powerpoint/2010/main" val="1711486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09600" y="274639"/>
            <a:ext cx="109728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a:extLst>
              <a:ext uri="{FF2B5EF4-FFF2-40B4-BE49-F238E27FC236}">
                <a16:creationId xmlns:a16="http://schemas.microsoft.com/office/drawing/2014/main" id="{90293D7F-9182-4756-8BB6-74E74D0F0B05}"/>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4AE43988-4A1D-4808-BBBB-C603493E3B0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95FF3D15-5B59-474A-A8A2-C6BE135B4093}"/>
              </a:ext>
            </a:extLst>
          </p:cNvPr>
          <p:cNvSpPr>
            <a:spLocks noGrp="1" noChangeArrowheads="1"/>
          </p:cNvSpPr>
          <p:nvPr>
            <p:ph type="sldNum" sz="quarter" idx="12"/>
          </p:nvPr>
        </p:nvSpPr>
        <p:spPr>
          <a:ln/>
        </p:spPr>
        <p:txBody>
          <a:bodyPr/>
          <a:lstStyle>
            <a:lvl1pPr>
              <a:defRPr/>
            </a:lvl1pPr>
          </a:lstStyle>
          <a:p>
            <a:pPr>
              <a:defRPr/>
            </a:pPr>
            <a:fld id="{AFD848BF-7EAD-4026-A2A5-9DD11F37D7C2}" type="slidenum">
              <a:rPr lang="nl-NL" altLang="nl-NL"/>
              <a:pPr>
                <a:defRPr/>
              </a:pPr>
              <a:t>‹nr.›</a:t>
            </a:fld>
            <a:endParaRPr lang="nl-NL" altLang="nl-NL"/>
          </a:p>
        </p:txBody>
      </p:sp>
    </p:spTree>
    <p:extLst>
      <p:ext uri="{BB962C8B-B14F-4D97-AF65-F5344CB8AC3E}">
        <p14:creationId xmlns:p14="http://schemas.microsoft.com/office/powerpoint/2010/main" val="412796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658A73A-2868-41A7-8C8B-4170D3121B0C}"/>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511AA649-FDD7-45F9-84D2-2E50E0412C0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8CF3A9BC-8492-43C2-A3B1-C5956F94624B}"/>
              </a:ext>
            </a:extLst>
          </p:cNvPr>
          <p:cNvSpPr>
            <a:spLocks noGrp="1" noChangeArrowheads="1"/>
          </p:cNvSpPr>
          <p:nvPr>
            <p:ph type="sldNum" sz="quarter" idx="12"/>
          </p:nvPr>
        </p:nvSpPr>
        <p:spPr>
          <a:ln/>
        </p:spPr>
        <p:txBody>
          <a:bodyPr/>
          <a:lstStyle>
            <a:lvl1pPr>
              <a:defRPr/>
            </a:lvl1pPr>
          </a:lstStyle>
          <a:p>
            <a:pPr>
              <a:defRPr/>
            </a:pPr>
            <a:fld id="{1C43445A-85EC-47B3-B9ED-A7B13D9C6C5F}" type="slidenum">
              <a:rPr lang="nl-NL" altLang="nl-NL"/>
              <a:pPr>
                <a:defRPr/>
              </a:pPr>
              <a:t>‹nr.›</a:t>
            </a:fld>
            <a:endParaRPr lang="nl-NL" altLang="nl-NL"/>
          </a:p>
        </p:txBody>
      </p:sp>
    </p:spTree>
    <p:extLst>
      <p:ext uri="{BB962C8B-B14F-4D97-AF65-F5344CB8AC3E}">
        <p14:creationId xmlns:p14="http://schemas.microsoft.com/office/powerpoint/2010/main" val="133336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D3E228E9-5031-4FEE-96D6-2EE03D41F5CA}"/>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6021967-FB1C-4F4C-9C1A-8B5310C0F74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5E66664C-43EA-4830-863E-F45B91ECB765}"/>
              </a:ext>
            </a:extLst>
          </p:cNvPr>
          <p:cNvSpPr>
            <a:spLocks noGrp="1" noChangeArrowheads="1"/>
          </p:cNvSpPr>
          <p:nvPr>
            <p:ph type="sldNum" sz="quarter" idx="12"/>
          </p:nvPr>
        </p:nvSpPr>
        <p:spPr>
          <a:ln/>
        </p:spPr>
        <p:txBody>
          <a:bodyPr/>
          <a:lstStyle>
            <a:lvl1pPr>
              <a:defRPr/>
            </a:lvl1pPr>
          </a:lstStyle>
          <a:p>
            <a:pPr>
              <a:defRPr/>
            </a:pPr>
            <a:fld id="{E4A996A8-B772-4692-97EC-94CCFD6F0F70}" type="slidenum">
              <a:rPr lang="nl-NL" altLang="nl-NL"/>
              <a:pPr>
                <a:defRPr/>
              </a:pPr>
              <a:t>‹nr.›</a:t>
            </a:fld>
            <a:endParaRPr lang="nl-NL" altLang="nl-NL"/>
          </a:p>
        </p:txBody>
      </p:sp>
    </p:spTree>
    <p:extLst>
      <p:ext uri="{BB962C8B-B14F-4D97-AF65-F5344CB8AC3E}">
        <p14:creationId xmlns:p14="http://schemas.microsoft.com/office/powerpoint/2010/main" val="213243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7EFCDE7-EFB2-43CE-A6DF-81B510B7F8FB}"/>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6A2B6CB-CE46-4D4B-BAE4-9493E0729C8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F1F6080-7002-497B-A192-29E8A7620B7C}"/>
              </a:ext>
            </a:extLst>
          </p:cNvPr>
          <p:cNvSpPr>
            <a:spLocks noGrp="1" noChangeArrowheads="1"/>
          </p:cNvSpPr>
          <p:nvPr>
            <p:ph type="sldNum" sz="quarter" idx="12"/>
          </p:nvPr>
        </p:nvSpPr>
        <p:spPr>
          <a:ln/>
        </p:spPr>
        <p:txBody>
          <a:bodyPr/>
          <a:lstStyle>
            <a:lvl1pPr>
              <a:defRPr/>
            </a:lvl1pPr>
          </a:lstStyle>
          <a:p>
            <a:pPr>
              <a:defRPr/>
            </a:pPr>
            <a:fld id="{971D2E81-7D30-4985-B3E8-5B91683A85C3}" type="slidenum">
              <a:rPr lang="nl-NL" altLang="nl-NL"/>
              <a:pPr>
                <a:defRPr/>
              </a:pPr>
              <a:t>‹nr.›</a:t>
            </a:fld>
            <a:endParaRPr lang="nl-NL" altLang="nl-NL"/>
          </a:p>
        </p:txBody>
      </p:sp>
    </p:spTree>
    <p:extLst>
      <p:ext uri="{BB962C8B-B14F-4D97-AF65-F5344CB8AC3E}">
        <p14:creationId xmlns:p14="http://schemas.microsoft.com/office/powerpoint/2010/main" val="124486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1400D314-53D1-4CC7-82BF-78A3B29FB84E}"/>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756D2BF4-3814-4F16-8FD6-00E803B2727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25BA41F2-1E14-406D-A362-C613B53C856D}"/>
              </a:ext>
            </a:extLst>
          </p:cNvPr>
          <p:cNvSpPr>
            <a:spLocks noGrp="1" noChangeArrowheads="1"/>
          </p:cNvSpPr>
          <p:nvPr>
            <p:ph type="sldNum" sz="quarter" idx="12"/>
          </p:nvPr>
        </p:nvSpPr>
        <p:spPr>
          <a:ln/>
        </p:spPr>
        <p:txBody>
          <a:bodyPr/>
          <a:lstStyle>
            <a:lvl1pPr>
              <a:defRPr/>
            </a:lvl1pPr>
          </a:lstStyle>
          <a:p>
            <a:pPr>
              <a:defRPr/>
            </a:pPr>
            <a:fld id="{ED4230FF-CC08-4426-9343-FA56F2A937C0}" type="slidenum">
              <a:rPr lang="nl-NL" altLang="nl-NL"/>
              <a:pPr>
                <a:defRPr/>
              </a:pPr>
              <a:t>‹nr.›</a:t>
            </a:fld>
            <a:endParaRPr lang="nl-NL" altLang="nl-NL"/>
          </a:p>
        </p:txBody>
      </p:sp>
    </p:spTree>
    <p:extLst>
      <p:ext uri="{BB962C8B-B14F-4D97-AF65-F5344CB8AC3E}">
        <p14:creationId xmlns:p14="http://schemas.microsoft.com/office/powerpoint/2010/main" val="154772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4D4690BE-33E4-45A2-BDB4-01CAB2C6B5E2}"/>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53C6D9EC-E851-42CC-B215-3AE048337AC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8DA852B0-D8B4-48D6-B47D-D84E855CDDF2}"/>
              </a:ext>
            </a:extLst>
          </p:cNvPr>
          <p:cNvSpPr>
            <a:spLocks noGrp="1" noChangeArrowheads="1"/>
          </p:cNvSpPr>
          <p:nvPr>
            <p:ph type="sldNum" sz="quarter" idx="12"/>
          </p:nvPr>
        </p:nvSpPr>
        <p:spPr>
          <a:ln/>
        </p:spPr>
        <p:txBody>
          <a:bodyPr/>
          <a:lstStyle>
            <a:lvl1pPr>
              <a:defRPr/>
            </a:lvl1pPr>
          </a:lstStyle>
          <a:p>
            <a:pPr>
              <a:defRPr/>
            </a:pPr>
            <a:fld id="{67A76069-E331-42CB-B6DE-0D1DA8AC393C}" type="slidenum">
              <a:rPr lang="nl-NL" altLang="nl-NL"/>
              <a:pPr>
                <a:defRPr/>
              </a:pPr>
              <a:t>‹nr.›</a:t>
            </a:fld>
            <a:endParaRPr lang="nl-NL" altLang="nl-NL"/>
          </a:p>
        </p:txBody>
      </p:sp>
    </p:spTree>
    <p:extLst>
      <p:ext uri="{BB962C8B-B14F-4D97-AF65-F5344CB8AC3E}">
        <p14:creationId xmlns:p14="http://schemas.microsoft.com/office/powerpoint/2010/main" val="233967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FE70E3-EAA1-49C5-94DD-92868DBD4820}"/>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29D61004-7978-49E4-977D-571E2BDA9F5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70DF90BE-FF39-4153-827A-D416DFCD69DF}"/>
              </a:ext>
            </a:extLst>
          </p:cNvPr>
          <p:cNvSpPr>
            <a:spLocks noGrp="1" noChangeArrowheads="1"/>
          </p:cNvSpPr>
          <p:nvPr>
            <p:ph type="sldNum" sz="quarter" idx="12"/>
          </p:nvPr>
        </p:nvSpPr>
        <p:spPr>
          <a:ln/>
        </p:spPr>
        <p:txBody>
          <a:bodyPr/>
          <a:lstStyle>
            <a:lvl1pPr>
              <a:defRPr/>
            </a:lvl1pPr>
          </a:lstStyle>
          <a:p>
            <a:pPr>
              <a:defRPr/>
            </a:pPr>
            <a:fld id="{0ABADCE9-FD16-488F-B78F-AAC117381EE3}" type="slidenum">
              <a:rPr lang="nl-NL" altLang="nl-NL"/>
              <a:pPr>
                <a:defRPr/>
              </a:pPr>
              <a:t>‹nr.›</a:t>
            </a:fld>
            <a:endParaRPr lang="nl-NL" altLang="nl-NL"/>
          </a:p>
        </p:txBody>
      </p:sp>
    </p:spTree>
    <p:extLst>
      <p:ext uri="{BB962C8B-B14F-4D97-AF65-F5344CB8AC3E}">
        <p14:creationId xmlns:p14="http://schemas.microsoft.com/office/powerpoint/2010/main" val="266069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1961048-1C11-42FC-B267-84438027E0E6}"/>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0816723A-B64F-4573-9F44-A3DD064B213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B738B14A-1B7E-44DB-819F-04728FCFFB9E}"/>
              </a:ext>
            </a:extLst>
          </p:cNvPr>
          <p:cNvSpPr>
            <a:spLocks noGrp="1" noChangeArrowheads="1"/>
          </p:cNvSpPr>
          <p:nvPr>
            <p:ph type="sldNum" sz="quarter" idx="12"/>
          </p:nvPr>
        </p:nvSpPr>
        <p:spPr>
          <a:ln/>
        </p:spPr>
        <p:txBody>
          <a:bodyPr/>
          <a:lstStyle>
            <a:lvl1pPr>
              <a:defRPr/>
            </a:lvl1pPr>
          </a:lstStyle>
          <a:p>
            <a:pPr>
              <a:defRPr/>
            </a:pPr>
            <a:fld id="{BD9EB9C0-3F03-453A-82B4-AEDF34E9B626}" type="slidenum">
              <a:rPr lang="nl-NL" altLang="nl-NL"/>
              <a:pPr>
                <a:defRPr/>
              </a:pPr>
              <a:t>‹nr.›</a:t>
            </a:fld>
            <a:endParaRPr lang="nl-NL" altLang="nl-NL"/>
          </a:p>
        </p:txBody>
      </p:sp>
    </p:spTree>
    <p:extLst>
      <p:ext uri="{BB962C8B-B14F-4D97-AF65-F5344CB8AC3E}">
        <p14:creationId xmlns:p14="http://schemas.microsoft.com/office/powerpoint/2010/main" val="112275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6CB702C8-623A-4545-BF0B-73DB7D0DCCC0}"/>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B030B7A8-9C43-4CBC-A834-E0848070F25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7669D173-B536-4224-ADB3-68D41279D2C9}"/>
              </a:ext>
            </a:extLst>
          </p:cNvPr>
          <p:cNvSpPr>
            <a:spLocks noGrp="1" noChangeArrowheads="1"/>
          </p:cNvSpPr>
          <p:nvPr>
            <p:ph type="sldNum" sz="quarter" idx="12"/>
          </p:nvPr>
        </p:nvSpPr>
        <p:spPr>
          <a:ln/>
        </p:spPr>
        <p:txBody>
          <a:bodyPr/>
          <a:lstStyle>
            <a:lvl1pPr>
              <a:defRPr/>
            </a:lvl1pPr>
          </a:lstStyle>
          <a:p>
            <a:pPr>
              <a:defRPr/>
            </a:pPr>
            <a:fld id="{113870F3-FBB3-4F0C-8C6A-7F8C91D87B2B}" type="slidenum">
              <a:rPr lang="nl-NL" altLang="nl-NL"/>
              <a:pPr>
                <a:defRPr/>
              </a:pPr>
              <a:t>‹nr.›</a:t>
            </a:fld>
            <a:endParaRPr lang="nl-NL" altLang="nl-NL"/>
          </a:p>
        </p:txBody>
      </p:sp>
    </p:spTree>
    <p:extLst>
      <p:ext uri="{BB962C8B-B14F-4D97-AF65-F5344CB8AC3E}">
        <p14:creationId xmlns:p14="http://schemas.microsoft.com/office/powerpoint/2010/main" val="190344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51A9ECE-D15C-4253-9765-1C63291998EA}"/>
              </a:ext>
            </a:extLst>
          </p:cNvPr>
          <p:cNvSpPr>
            <a:spLocks noGrp="1" noChangeArrowheads="1"/>
          </p:cNvSpPr>
          <p:nvPr>
            <p:ph type="title"/>
          </p:nvPr>
        </p:nvSpPr>
        <p:spPr bwMode="auto">
          <a:xfrm>
            <a:off x="2734733" y="260350"/>
            <a:ext cx="8847667"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3E99E2FD-BE1C-4E4A-82A8-6C6920DE183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4277CD53-E1BD-472F-AECC-255BFA9528C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nl-NL"/>
          </a:p>
        </p:txBody>
      </p:sp>
      <p:sp>
        <p:nvSpPr>
          <p:cNvPr id="1029" name="Rectangle 5">
            <a:extLst>
              <a:ext uri="{FF2B5EF4-FFF2-40B4-BE49-F238E27FC236}">
                <a16:creationId xmlns:a16="http://schemas.microsoft.com/office/drawing/2014/main" id="{DFF20B14-EDEB-47B2-8546-79C4932BCBAD}"/>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nl-NL"/>
          </a:p>
        </p:txBody>
      </p:sp>
      <p:sp>
        <p:nvSpPr>
          <p:cNvPr id="1030" name="Rectangle 6">
            <a:extLst>
              <a:ext uri="{FF2B5EF4-FFF2-40B4-BE49-F238E27FC236}">
                <a16:creationId xmlns:a16="http://schemas.microsoft.com/office/drawing/2014/main" id="{5249BF50-8434-4464-912F-7DC7C83A8C3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909ABFD-CDA3-44C6-8517-6598EA580BD7}" type="slidenum">
              <a:rPr lang="nl-NL" altLang="nl-NL"/>
              <a:pPr>
                <a:defRPr/>
              </a:pPr>
              <a:t>‹nr.›</a:t>
            </a:fld>
            <a:endParaRPr lang="nl-NL" altLang="nl-NL"/>
          </a:p>
        </p:txBody>
      </p:sp>
      <p:sp>
        <p:nvSpPr>
          <p:cNvPr id="1031" name="Rectangle 7">
            <a:extLst>
              <a:ext uri="{FF2B5EF4-FFF2-40B4-BE49-F238E27FC236}">
                <a16:creationId xmlns:a16="http://schemas.microsoft.com/office/drawing/2014/main" id="{B6BCF3CA-DF96-4E9C-B511-A167CB15DEAB}"/>
              </a:ext>
            </a:extLst>
          </p:cNvPr>
          <p:cNvSpPr>
            <a:spLocks noChangeArrowheads="1"/>
          </p:cNvSpPr>
          <p:nvPr/>
        </p:nvSpPr>
        <p:spPr bwMode="auto">
          <a:xfrm>
            <a:off x="1" y="6669088"/>
            <a:ext cx="10223500" cy="188912"/>
          </a:xfrm>
          <a:prstGeom prst="rect">
            <a:avLst/>
          </a:prstGeom>
          <a:gradFill rotWithShape="1">
            <a:gsLst>
              <a:gs pos="0">
                <a:srgbClr val="A2DEFC"/>
              </a:gs>
              <a:gs pos="100000">
                <a:srgbClr val="72ABD2"/>
              </a:gs>
            </a:gsLst>
            <a:lin ang="0" scaled="1"/>
          </a:gra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sz="1800"/>
          </a:p>
        </p:txBody>
      </p:sp>
      <p:pic>
        <p:nvPicPr>
          <p:cNvPr id="1032" name="Picture 8">
            <a:extLst>
              <a:ext uri="{FF2B5EF4-FFF2-40B4-BE49-F238E27FC236}">
                <a16:creationId xmlns:a16="http://schemas.microsoft.com/office/drawing/2014/main" id="{FCD2FC57-B0A5-47A5-AC33-D743D520DF4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22785" y="6453189"/>
            <a:ext cx="2406649"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3" name="Line 10">
            <a:extLst>
              <a:ext uri="{FF2B5EF4-FFF2-40B4-BE49-F238E27FC236}">
                <a16:creationId xmlns:a16="http://schemas.microsoft.com/office/drawing/2014/main" id="{46DC8EBB-D9C3-4C2F-80B3-C4B5D3241E60}"/>
              </a:ext>
            </a:extLst>
          </p:cNvPr>
          <p:cNvSpPr>
            <a:spLocks noChangeShapeType="1"/>
          </p:cNvSpPr>
          <p:nvPr/>
        </p:nvSpPr>
        <p:spPr bwMode="auto">
          <a:xfrm>
            <a:off x="8775700" y="6681788"/>
            <a:ext cx="14478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800"/>
          </a:p>
        </p:txBody>
      </p:sp>
      <p:sp>
        <p:nvSpPr>
          <p:cNvPr id="1034" name="Line 11">
            <a:extLst>
              <a:ext uri="{FF2B5EF4-FFF2-40B4-BE49-F238E27FC236}">
                <a16:creationId xmlns:a16="http://schemas.microsoft.com/office/drawing/2014/main" id="{87D02921-F62C-4212-B17F-4642EE66E161}"/>
              </a:ext>
            </a:extLst>
          </p:cNvPr>
          <p:cNvSpPr>
            <a:spLocks noChangeShapeType="1"/>
          </p:cNvSpPr>
          <p:nvPr/>
        </p:nvSpPr>
        <p:spPr bwMode="auto">
          <a:xfrm>
            <a:off x="10134600" y="6691313"/>
            <a:ext cx="865717"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800"/>
          </a:p>
        </p:txBody>
      </p:sp>
      <p:sp>
        <p:nvSpPr>
          <p:cNvPr id="1035" name="Line 12">
            <a:extLst>
              <a:ext uri="{FF2B5EF4-FFF2-40B4-BE49-F238E27FC236}">
                <a16:creationId xmlns:a16="http://schemas.microsoft.com/office/drawing/2014/main" id="{874118FA-E49B-4A72-9623-8275FA6F173B}"/>
              </a:ext>
            </a:extLst>
          </p:cNvPr>
          <p:cNvSpPr>
            <a:spLocks noChangeShapeType="1"/>
          </p:cNvSpPr>
          <p:nvPr/>
        </p:nvSpPr>
        <p:spPr bwMode="auto">
          <a:xfrm flipV="1">
            <a:off x="11000317" y="6691314"/>
            <a:ext cx="0" cy="85725"/>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800"/>
          </a:p>
        </p:txBody>
      </p:sp>
      <p:pic>
        <p:nvPicPr>
          <p:cNvPr id="1036" name="Picture 14" descr="mediantlogo-verkleind">
            <a:extLst>
              <a:ext uri="{FF2B5EF4-FFF2-40B4-BE49-F238E27FC236}">
                <a16:creationId xmlns:a16="http://schemas.microsoft.com/office/drawing/2014/main" id="{A682C25C-D151-4363-85C4-6B25B4D8501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9185" y="188914"/>
            <a:ext cx="2305049"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023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4057BE9B-954D-40C9-8972-F21C83C5D33A}"/>
              </a:ext>
            </a:extLst>
          </p:cNvPr>
          <p:cNvSpPr>
            <a:spLocks noGrp="1" noChangeArrowheads="1"/>
          </p:cNvSpPr>
          <p:nvPr>
            <p:ph type="title"/>
          </p:nvPr>
        </p:nvSpPr>
        <p:spPr>
          <a:xfrm>
            <a:off x="2772833" y="171450"/>
            <a:ext cx="8847667" cy="1157288"/>
          </a:xfrm>
        </p:spPr>
        <p:txBody>
          <a:bodyPr/>
          <a:lstStyle/>
          <a:p>
            <a:pPr eaLnBrk="1" hangingPunct="1"/>
            <a:r>
              <a:rPr lang="nl-NL" altLang="nl-NL" sz="4000" dirty="0"/>
              <a:t>Training Weerbaarheid</a:t>
            </a:r>
          </a:p>
        </p:txBody>
      </p:sp>
      <p:pic>
        <p:nvPicPr>
          <p:cNvPr id="2" name="Afbeelding 1">
            <a:extLst>
              <a:ext uri="{FF2B5EF4-FFF2-40B4-BE49-F238E27FC236}">
                <a16:creationId xmlns:a16="http://schemas.microsoft.com/office/drawing/2014/main" id="{E445F754-502D-4631-BB34-C1D9C5978B58}"/>
              </a:ext>
            </a:extLst>
          </p:cNvPr>
          <p:cNvPicPr>
            <a:picLocks noChangeAspect="1"/>
          </p:cNvPicPr>
          <p:nvPr/>
        </p:nvPicPr>
        <p:blipFill>
          <a:blip r:embed="rId3"/>
          <a:stretch>
            <a:fillRect/>
          </a:stretch>
        </p:blipFill>
        <p:spPr>
          <a:xfrm>
            <a:off x="2733764" y="2243225"/>
            <a:ext cx="6724471" cy="2371550"/>
          </a:xfrm>
          <a:prstGeom prst="rect">
            <a:avLst/>
          </a:prstGeom>
        </p:spPr>
      </p:pic>
    </p:spTree>
    <p:extLst>
      <p:ext uri="{BB962C8B-B14F-4D97-AF65-F5344CB8AC3E}">
        <p14:creationId xmlns:p14="http://schemas.microsoft.com/office/powerpoint/2010/main" val="199985723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5C8D5026-502E-468B-8C8D-5DF8EF1D5B3E}"/>
              </a:ext>
            </a:extLst>
          </p:cNvPr>
          <p:cNvSpPr>
            <a:spLocks noChangeArrowheads="1"/>
          </p:cNvSpPr>
          <p:nvPr/>
        </p:nvSpPr>
        <p:spPr bwMode="auto">
          <a:xfrm>
            <a:off x="1992314" y="480090"/>
            <a:ext cx="799147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nl-NL" altLang="nl-NL" sz="2800" dirty="0">
              <a:solidFill>
                <a:srgbClr val="000000"/>
              </a:solidFill>
            </a:endParaRPr>
          </a:p>
          <a:p>
            <a:pPr fontAlgn="base">
              <a:spcBef>
                <a:spcPct val="0"/>
              </a:spcBef>
              <a:spcAft>
                <a:spcPct val="0"/>
              </a:spcAft>
              <a:buNone/>
            </a:pPr>
            <a:endParaRPr lang="nl-NL" altLang="nl-NL" sz="2800" dirty="0">
              <a:solidFill>
                <a:srgbClr val="000000"/>
              </a:solidFill>
            </a:endParaRPr>
          </a:p>
          <a:p>
            <a:pPr fontAlgn="base">
              <a:spcBef>
                <a:spcPct val="0"/>
              </a:spcBef>
              <a:spcAft>
                <a:spcPct val="0"/>
              </a:spcAft>
              <a:buNone/>
            </a:pPr>
            <a:r>
              <a:rPr lang="nl-NL" altLang="nl-NL" sz="2400" b="1" dirty="0">
                <a:solidFill>
                  <a:srgbClr val="000000"/>
                </a:solidFill>
              </a:rPr>
              <a:t>1	Frustratie agressie </a:t>
            </a:r>
            <a:endParaRPr lang="nl-NL" altLang="nl-NL" sz="2400" dirty="0">
              <a:solidFill>
                <a:srgbClr val="000000"/>
              </a:solidFill>
            </a:endParaRPr>
          </a:p>
          <a:p>
            <a:pPr fontAlgn="base">
              <a:spcBef>
                <a:spcPct val="0"/>
              </a:spcBef>
              <a:spcAft>
                <a:spcPct val="0"/>
              </a:spcAft>
              <a:buNone/>
            </a:pPr>
            <a:r>
              <a:rPr lang="nl-NL" altLang="nl-NL" sz="2400" dirty="0">
                <a:solidFill>
                  <a:srgbClr val="000000"/>
                </a:solidFill>
              </a:rPr>
              <a:t>	(tegen zin uit bed halen, vrijheid beperken, 	beletten iets te doen) </a:t>
            </a:r>
          </a:p>
          <a:p>
            <a:pPr fontAlgn="base">
              <a:spcBef>
                <a:spcPct val="0"/>
              </a:spcBef>
              <a:spcAft>
                <a:spcPct val="0"/>
              </a:spcAft>
              <a:buNone/>
            </a:pPr>
            <a:endParaRPr lang="nl-NL" altLang="nl-NL" sz="2400" dirty="0">
              <a:solidFill>
                <a:srgbClr val="000000"/>
              </a:solidFill>
            </a:endParaRPr>
          </a:p>
          <a:p>
            <a:pPr fontAlgn="base">
              <a:spcBef>
                <a:spcPct val="0"/>
              </a:spcBef>
              <a:spcAft>
                <a:spcPct val="0"/>
              </a:spcAft>
              <a:buNone/>
            </a:pPr>
            <a:r>
              <a:rPr lang="nl-NL" altLang="nl-NL" sz="2400" b="1" dirty="0">
                <a:solidFill>
                  <a:srgbClr val="000000"/>
                </a:solidFill>
              </a:rPr>
              <a:t>2 	Instrumentele agressie </a:t>
            </a:r>
            <a:endParaRPr lang="nl-NL" altLang="nl-NL" sz="2400" dirty="0">
              <a:solidFill>
                <a:srgbClr val="000000"/>
              </a:solidFill>
            </a:endParaRPr>
          </a:p>
          <a:p>
            <a:pPr fontAlgn="base">
              <a:spcBef>
                <a:spcPct val="0"/>
              </a:spcBef>
              <a:spcAft>
                <a:spcPct val="0"/>
              </a:spcAft>
              <a:buNone/>
            </a:pPr>
            <a:r>
              <a:rPr lang="nl-NL" altLang="nl-NL" sz="2400" dirty="0">
                <a:solidFill>
                  <a:srgbClr val="000000"/>
                </a:solidFill>
              </a:rPr>
              <a:t>	(onder druk zetten, afpersen, bedreigen om iets 	voor elkaar te krijgen)	</a:t>
            </a:r>
          </a:p>
          <a:p>
            <a:pPr fontAlgn="base">
              <a:spcBef>
                <a:spcPct val="0"/>
              </a:spcBef>
              <a:spcAft>
                <a:spcPct val="0"/>
              </a:spcAft>
              <a:buNone/>
            </a:pPr>
            <a:endParaRPr lang="nl-NL" altLang="nl-NL" sz="2400" dirty="0">
              <a:solidFill>
                <a:srgbClr val="000000"/>
              </a:solidFill>
            </a:endParaRPr>
          </a:p>
          <a:p>
            <a:pPr fontAlgn="base">
              <a:spcBef>
                <a:spcPct val="0"/>
              </a:spcBef>
              <a:spcAft>
                <a:spcPct val="0"/>
              </a:spcAft>
              <a:buNone/>
            </a:pPr>
            <a:r>
              <a:rPr lang="nl-NL" altLang="nl-NL" sz="2400" b="1" dirty="0">
                <a:solidFill>
                  <a:srgbClr val="000000"/>
                </a:solidFill>
              </a:rPr>
              <a:t>3 	Agressie ten gevolge ziektebeeld 	(Explosieve agressie)</a:t>
            </a:r>
            <a:endParaRPr lang="nl-NL" altLang="nl-NL" sz="2400" dirty="0">
              <a:solidFill>
                <a:srgbClr val="000000"/>
              </a:solidFill>
            </a:endParaRPr>
          </a:p>
          <a:p>
            <a:pPr fontAlgn="base">
              <a:spcBef>
                <a:spcPct val="0"/>
              </a:spcBef>
              <a:spcAft>
                <a:spcPct val="0"/>
              </a:spcAft>
              <a:buNone/>
            </a:pPr>
            <a:r>
              <a:rPr lang="nl-NL" altLang="nl-NL" sz="2400" dirty="0">
                <a:solidFill>
                  <a:srgbClr val="000000"/>
                </a:solidFill>
              </a:rPr>
              <a:t>	(meestal uit angst en verwardheid)</a:t>
            </a:r>
          </a:p>
        </p:txBody>
      </p:sp>
      <p:sp>
        <p:nvSpPr>
          <p:cNvPr id="32771" name="Titel 1">
            <a:extLst>
              <a:ext uri="{FF2B5EF4-FFF2-40B4-BE49-F238E27FC236}">
                <a16:creationId xmlns:a16="http://schemas.microsoft.com/office/drawing/2014/main" id="{CB06F09F-C1FB-4577-850D-982F8725113C}"/>
              </a:ext>
            </a:extLst>
          </p:cNvPr>
          <p:cNvSpPr>
            <a:spLocks noGrp="1" noChangeArrowheads="1"/>
          </p:cNvSpPr>
          <p:nvPr>
            <p:ph type="title"/>
          </p:nvPr>
        </p:nvSpPr>
        <p:spPr>
          <a:xfrm>
            <a:off x="3575050" y="188914"/>
            <a:ext cx="6635750" cy="1157287"/>
          </a:xfrm>
        </p:spPr>
        <p:txBody>
          <a:bodyPr/>
          <a:lstStyle/>
          <a:p>
            <a:pPr eaLnBrk="1" hangingPunct="1"/>
            <a:br>
              <a:rPr lang="nl-NL" altLang="nl-NL" b="1"/>
            </a:br>
            <a:r>
              <a:rPr lang="nl-NL" altLang="nl-NL" b="1"/>
              <a:t>Oorzaken van agressie</a:t>
            </a:r>
            <a:br>
              <a:rPr lang="nl-NL" altLang="nl-NL" b="1"/>
            </a:br>
            <a:endParaRPr lang="nl-NL" alt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Afbeelding 1">
            <a:extLst>
              <a:ext uri="{FF2B5EF4-FFF2-40B4-BE49-F238E27FC236}">
                <a16:creationId xmlns:a16="http://schemas.microsoft.com/office/drawing/2014/main" id="{44041D89-2E9E-41D5-B4F2-48FB89087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125539"/>
            <a:ext cx="91789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el 1">
            <a:extLst>
              <a:ext uri="{FF2B5EF4-FFF2-40B4-BE49-F238E27FC236}">
                <a16:creationId xmlns:a16="http://schemas.microsoft.com/office/drawing/2014/main" id="{0DA0147F-1803-4B59-84BD-5F127AC4D0EE}"/>
              </a:ext>
            </a:extLst>
          </p:cNvPr>
          <p:cNvSpPr>
            <a:spLocks noGrp="1" noChangeArrowheads="1"/>
          </p:cNvSpPr>
          <p:nvPr>
            <p:ph type="title"/>
          </p:nvPr>
        </p:nvSpPr>
        <p:spPr>
          <a:xfrm>
            <a:off x="3216276" y="115889"/>
            <a:ext cx="7559675" cy="1157287"/>
          </a:xfrm>
        </p:spPr>
        <p:txBody>
          <a:bodyPr/>
          <a:lstStyle/>
          <a:p>
            <a:pPr eaLnBrk="1" hangingPunct="1"/>
            <a:r>
              <a:rPr lang="nl-NL" altLang="nl-NL" sz="4000" b="1" dirty="0"/>
              <a:t>Theorie </a:t>
            </a:r>
            <a:endParaRPr lang="nl-NL" altLang="nl-NL"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Afbeelding 6">
            <a:extLst>
              <a:ext uri="{FF2B5EF4-FFF2-40B4-BE49-F238E27FC236}">
                <a16:creationId xmlns:a16="http://schemas.microsoft.com/office/drawing/2014/main" id="{FA76946A-31AD-4A2B-90B7-86712254A1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1557339"/>
            <a:ext cx="9096376"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el 1">
            <a:extLst>
              <a:ext uri="{FF2B5EF4-FFF2-40B4-BE49-F238E27FC236}">
                <a16:creationId xmlns:a16="http://schemas.microsoft.com/office/drawing/2014/main" id="{9332425F-28BD-47AF-B6F7-0736488DF7F3}"/>
              </a:ext>
            </a:extLst>
          </p:cNvPr>
          <p:cNvSpPr>
            <a:spLocks noGrp="1" noChangeArrowheads="1"/>
          </p:cNvSpPr>
          <p:nvPr>
            <p:ph type="title"/>
          </p:nvPr>
        </p:nvSpPr>
        <p:spPr>
          <a:xfrm>
            <a:off x="3216276" y="115889"/>
            <a:ext cx="7559675" cy="1157287"/>
          </a:xfrm>
        </p:spPr>
        <p:txBody>
          <a:bodyPr/>
          <a:lstStyle/>
          <a:p>
            <a:pPr eaLnBrk="1" hangingPunct="1"/>
            <a:r>
              <a:rPr lang="nl-NL" altLang="nl-NL" sz="4000" b="1" dirty="0"/>
              <a:t>Theorie</a:t>
            </a:r>
            <a:endParaRPr lang="nl-NL" altLang="nl-NL"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Afbeelding 1">
            <a:extLst>
              <a:ext uri="{FF2B5EF4-FFF2-40B4-BE49-F238E27FC236}">
                <a16:creationId xmlns:a16="http://schemas.microsoft.com/office/drawing/2014/main" id="{2AA383E0-5CBA-4D85-9592-8BE3B71038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1552576"/>
            <a:ext cx="909478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el 1">
            <a:extLst>
              <a:ext uri="{FF2B5EF4-FFF2-40B4-BE49-F238E27FC236}">
                <a16:creationId xmlns:a16="http://schemas.microsoft.com/office/drawing/2014/main" id="{A27ED6E0-2748-4264-A243-997BD0B7D3B6}"/>
              </a:ext>
            </a:extLst>
          </p:cNvPr>
          <p:cNvSpPr>
            <a:spLocks noGrp="1" noChangeArrowheads="1"/>
          </p:cNvSpPr>
          <p:nvPr>
            <p:ph type="title"/>
          </p:nvPr>
        </p:nvSpPr>
        <p:spPr>
          <a:xfrm>
            <a:off x="3216276" y="115889"/>
            <a:ext cx="7559675" cy="1157287"/>
          </a:xfrm>
        </p:spPr>
        <p:txBody>
          <a:bodyPr/>
          <a:lstStyle/>
          <a:p>
            <a:pPr eaLnBrk="1" hangingPunct="1"/>
            <a:r>
              <a:rPr lang="nl-NL" altLang="nl-NL" sz="4000" b="1" dirty="0"/>
              <a:t>Theorie</a:t>
            </a:r>
            <a:endParaRPr lang="nl-NL" altLang="nl-NL"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Afbeelding 1">
            <a:extLst>
              <a:ext uri="{FF2B5EF4-FFF2-40B4-BE49-F238E27FC236}">
                <a16:creationId xmlns:a16="http://schemas.microsoft.com/office/drawing/2014/main" id="{36D57C96-5763-48B4-AD87-55B01FCC4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85888"/>
            <a:ext cx="903605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el 1">
            <a:extLst>
              <a:ext uri="{FF2B5EF4-FFF2-40B4-BE49-F238E27FC236}">
                <a16:creationId xmlns:a16="http://schemas.microsoft.com/office/drawing/2014/main" id="{0B576B33-58BD-4E2D-BEE5-55D9E9E1F92A}"/>
              </a:ext>
            </a:extLst>
          </p:cNvPr>
          <p:cNvSpPr>
            <a:spLocks noGrp="1" noChangeArrowheads="1"/>
          </p:cNvSpPr>
          <p:nvPr>
            <p:ph type="title"/>
          </p:nvPr>
        </p:nvSpPr>
        <p:spPr>
          <a:xfrm>
            <a:off x="3216276" y="115889"/>
            <a:ext cx="7559675" cy="1157287"/>
          </a:xfrm>
        </p:spPr>
        <p:txBody>
          <a:bodyPr/>
          <a:lstStyle/>
          <a:p>
            <a:pPr eaLnBrk="1" hangingPunct="1"/>
            <a:r>
              <a:rPr lang="nl-NL" altLang="nl-NL" sz="4000" b="1" dirty="0"/>
              <a:t>Theorie</a:t>
            </a:r>
            <a:endParaRPr lang="nl-NL" altLang="nl-NL"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4057BE9B-954D-40C9-8972-F21C83C5D33A}"/>
              </a:ext>
            </a:extLst>
          </p:cNvPr>
          <p:cNvSpPr>
            <a:spLocks noGrp="1" noChangeArrowheads="1"/>
          </p:cNvSpPr>
          <p:nvPr>
            <p:ph type="title"/>
          </p:nvPr>
        </p:nvSpPr>
        <p:spPr>
          <a:xfrm>
            <a:off x="2734733" y="260350"/>
            <a:ext cx="8847667" cy="1157288"/>
          </a:xfrm>
        </p:spPr>
        <p:txBody>
          <a:bodyPr/>
          <a:lstStyle/>
          <a:p>
            <a:pPr eaLnBrk="1" hangingPunct="1"/>
            <a:r>
              <a:rPr lang="nl-NL" altLang="nl-NL" sz="4000" b="1" dirty="0"/>
              <a:t>Theorie over Agressie</a:t>
            </a:r>
            <a:endParaRPr lang="nl-NL" altLang="nl-NL" sz="4000" dirty="0"/>
          </a:p>
        </p:txBody>
      </p:sp>
      <p:pic>
        <p:nvPicPr>
          <p:cNvPr id="15363" name="Afbeelding 2">
            <a:extLst>
              <a:ext uri="{FF2B5EF4-FFF2-40B4-BE49-F238E27FC236}">
                <a16:creationId xmlns:a16="http://schemas.microsoft.com/office/drawing/2014/main" id="{75B01E7C-D2E6-48F0-B4F2-C5143A474B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270000"/>
            <a:ext cx="87661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E3C6A946-4854-4AE0-ACF1-4F9BABBBB6DC}"/>
              </a:ext>
            </a:extLst>
          </p:cNvPr>
          <p:cNvSpPr>
            <a:spLocks noGrp="1" noChangeArrowheads="1"/>
          </p:cNvSpPr>
          <p:nvPr>
            <p:ph type="title"/>
          </p:nvPr>
        </p:nvSpPr>
        <p:spPr/>
        <p:txBody>
          <a:bodyPr/>
          <a:lstStyle/>
          <a:p>
            <a:pPr eaLnBrk="1" hangingPunct="1"/>
            <a:r>
              <a:rPr lang="nl-NL" altLang="nl-NL" sz="4000" b="1" dirty="0"/>
              <a:t> Theorie over Agressie</a:t>
            </a:r>
            <a:endParaRPr lang="nl-NL" altLang="nl-NL" sz="4000" dirty="0"/>
          </a:p>
        </p:txBody>
      </p:sp>
      <p:pic>
        <p:nvPicPr>
          <p:cNvPr id="17411" name="Afbeelding 1">
            <a:extLst>
              <a:ext uri="{FF2B5EF4-FFF2-40B4-BE49-F238E27FC236}">
                <a16:creationId xmlns:a16="http://schemas.microsoft.com/office/drawing/2014/main" id="{B7A3E691-BD6F-42B1-9797-C26B3627F8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265239"/>
            <a:ext cx="876617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5E3E6AF1-D5AB-49B5-97DA-9D947865F578}"/>
              </a:ext>
            </a:extLst>
          </p:cNvPr>
          <p:cNvSpPr>
            <a:spLocks noGrp="1" noChangeArrowheads="1"/>
          </p:cNvSpPr>
          <p:nvPr>
            <p:ph type="title"/>
          </p:nvPr>
        </p:nvSpPr>
        <p:spPr/>
        <p:txBody>
          <a:bodyPr/>
          <a:lstStyle/>
          <a:p>
            <a:pPr eaLnBrk="1" hangingPunct="1"/>
            <a:r>
              <a:rPr lang="nl-NL" altLang="nl-NL" sz="4000" b="1" dirty="0"/>
              <a:t>Theorie over Agressie</a:t>
            </a:r>
            <a:endParaRPr lang="nl-NL" altLang="nl-NL" sz="4000" dirty="0"/>
          </a:p>
        </p:txBody>
      </p:sp>
      <p:pic>
        <p:nvPicPr>
          <p:cNvPr id="19459" name="Afbeelding 4">
            <a:extLst>
              <a:ext uri="{FF2B5EF4-FFF2-40B4-BE49-F238E27FC236}">
                <a16:creationId xmlns:a16="http://schemas.microsoft.com/office/drawing/2014/main" id="{BC93A182-BF9E-40B3-8566-90943AC618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270000"/>
            <a:ext cx="87661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964A83A0-2FA8-4B01-8645-C5FE6D8816D9}"/>
              </a:ext>
            </a:extLst>
          </p:cNvPr>
          <p:cNvSpPr>
            <a:spLocks noGrp="1" noChangeArrowheads="1"/>
          </p:cNvSpPr>
          <p:nvPr>
            <p:ph type="title"/>
          </p:nvPr>
        </p:nvSpPr>
        <p:spPr/>
        <p:txBody>
          <a:bodyPr/>
          <a:lstStyle/>
          <a:p>
            <a:pPr eaLnBrk="1" hangingPunct="1"/>
            <a:r>
              <a:rPr lang="nl-NL" altLang="nl-NL" sz="4000" b="1" dirty="0"/>
              <a:t> Theorie over Agressie</a:t>
            </a:r>
            <a:endParaRPr lang="nl-NL" altLang="nl-NL" sz="4000" dirty="0"/>
          </a:p>
        </p:txBody>
      </p:sp>
      <p:pic>
        <p:nvPicPr>
          <p:cNvPr id="21507" name="Afbeelding 2">
            <a:extLst>
              <a:ext uri="{FF2B5EF4-FFF2-40B4-BE49-F238E27FC236}">
                <a16:creationId xmlns:a16="http://schemas.microsoft.com/office/drawing/2014/main" id="{8657D358-45B9-40A1-8B95-2440EC55FA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71589"/>
            <a:ext cx="8763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D33329FB-3FFD-4057-84F9-B49C4E7406A2}"/>
              </a:ext>
            </a:extLst>
          </p:cNvPr>
          <p:cNvSpPr>
            <a:spLocks noGrp="1" noChangeArrowheads="1"/>
          </p:cNvSpPr>
          <p:nvPr>
            <p:ph type="title"/>
          </p:nvPr>
        </p:nvSpPr>
        <p:spPr/>
        <p:txBody>
          <a:bodyPr/>
          <a:lstStyle/>
          <a:p>
            <a:pPr eaLnBrk="1" hangingPunct="1"/>
            <a:r>
              <a:rPr lang="nl-NL" altLang="nl-NL" sz="4000" b="1" dirty="0"/>
              <a:t>Theorie over Agressie</a:t>
            </a:r>
            <a:endParaRPr lang="nl-NL" altLang="nl-NL" sz="4000" dirty="0"/>
          </a:p>
        </p:txBody>
      </p:sp>
      <p:pic>
        <p:nvPicPr>
          <p:cNvPr id="23555" name="Afbeelding 2">
            <a:extLst>
              <a:ext uri="{FF2B5EF4-FFF2-40B4-BE49-F238E27FC236}">
                <a16:creationId xmlns:a16="http://schemas.microsoft.com/office/drawing/2014/main" id="{30BB9FDC-9C70-41B6-92F2-982153986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71589"/>
            <a:ext cx="8763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65F56B37-2A97-4A18-AF53-ED742BACFF04}"/>
              </a:ext>
            </a:extLst>
          </p:cNvPr>
          <p:cNvSpPr>
            <a:spLocks noGrp="1" noChangeArrowheads="1"/>
          </p:cNvSpPr>
          <p:nvPr>
            <p:ph type="title"/>
          </p:nvPr>
        </p:nvSpPr>
        <p:spPr/>
        <p:txBody>
          <a:bodyPr/>
          <a:lstStyle/>
          <a:p>
            <a:pPr eaLnBrk="1" hangingPunct="1"/>
            <a:r>
              <a:rPr lang="nl-NL" altLang="nl-NL" sz="4000" b="1" dirty="0"/>
              <a:t>Theorie over Agressie</a:t>
            </a:r>
            <a:endParaRPr lang="nl-NL" altLang="nl-NL" sz="4000" dirty="0"/>
          </a:p>
        </p:txBody>
      </p:sp>
      <p:pic>
        <p:nvPicPr>
          <p:cNvPr id="25603" name="Afbeelding 2">
            <a:extLst>
              <a:ext uri="{FF2B5EF4-FFF2-40B4-BE49-F238E27FC236}">
                <a16:creationId xmlns:a16="http://schemas.microsoft.com/office/drawing/2014/main" id="{53F7EF71-7568-4E4A-AE99-461D9E7544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71589"/>
            <a:ext cx="8763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C689B06-9D7B-4C0C-A03A-FB1803817CF0}"/>
              </a:ext>
            </a:extLst>
          </p:cNvPr>
          <p:cNvSpPr>
            <a:spLocks noGrp="1" noChangeArrowheads="1"/>
          </p:cNvSpPr>
          <p:nvPr>
            <p:ph type="title"/>
          </p:nvPr>
        </p:nvSpPr>
        <p:spPr/>
        <p:txBody>
          <a:bodyPr/>
          <a:lstStyle/>
          <a:p>
            <a:pPr eaLnBrk="1" hangingPunct="1"/>
            <a:r>
              <a:rPr lang="nl-NL" altLang="nl-NL" sz="4000" b="1" dirty="0"/>
              <a:t> Theorie over Agressie</a:t>
            </a:r>
            <a:endParaRPr lang="nl-NL" altLang="nl-NL" sz="4000" dirty="0"/>
          </a:p>
        </p:txBody>
      </p:sp>
      <p:pic>
        <p:nvPicPr>
          <p:cNvPr id="27651" name="Afbeelding 1">
            <a:extLst>
              <a:ext uri="{FF2B5EF4-FFF2-40B4-BE49-F238E27FC236}">
                <a16:creationId xmlns:a16="http://schemas.microsoft.com/office/drawing/2014/main" id="{75AC3B65-63A9-48FD-8AED-F8464DA2C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71589"/>
            <a:ext cx="8763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ociaalopstap.nl/file/images/name/sociale_zone_ced.PNG">
            <a:extLst>
              <a:ext uri="{FF2B5EF4-FFF2-40B4-BE49-F238E27FC236}">
                <a16:creationId xmlns:a16="http://schemas.microsoft.com/office/drawing/2014/main" id="{C2321839-09A3-4A0D-A24A-DD52996B4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60639"/>
            <a:ext cx="91440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el 1">
            <a:extLst>
              <a:ext uri="{FF2B5EF4-FFF2-40B4-BE49-F238E27FC236}">
                <a16:creationId xmlns:a16="http://schemas.microsoft.com/office/drawing/2014/main" id="{6B6CA6D1-45CE-4A3A-9B7D-DF312CDF4F17}"/>
              </a:ext>
            </a:extLst>
          </p:cNvPr>
          <p:cNvSpPr>
            <a:spLocks noGrp="1" noChangeArrowheads="1"/>
          </p:cNvSpPr>
          <p:nvPr>
            <p:ph type="title"/>
          </p:nvPr>
        </p:nvSpPr>
        <p:spPr>
          <a:xfrm>
            <a:off x="1631950" y="260351"/>
            <a:ext cx="9036050" cy="1368425"/>
          </a:xfrm>
        </p:spPr>
        <p:txBody>
          <a:bodyPr/>
          <a:lstStyle/>
          <a:p>
            <a:r>
              <a:rPr lang="en-US" altLang="nl-NL" dirty="0"/>
              <a:t>        </a:t>
            </a:r>
            <a:br>
              <a:rPr lang="en-US" altLang="nl-NL" dirty="0"/>
            </a:br>
            <a:br>
              <a:rPr lang="en-US" altLang="nl-NL" dirty="0"/>
            </a:br>
            <a:br>
              <a:rPr lang="en-US" altLang="nl-NL" dirty="0"/>
            </a:br>
            <a:br>
              <a:rPr lang="en-US" altLang="nl-NL" dirty="0"/>
            </a:br>
            <a:r>
              <a:rPr lang="en-US" altLang="nl-NL" dirty="0" err="1"/>
              <a:t>Oefeningen</a:t>
            </a:r>
            <a:r>
              <a:rPr lang="en-US" altLang="nl-NL" dirty="0"/>
              <a:t>: </a:t>
            </a:r>
            <a:br>
              <a:rPr lang="en-US" altLang="nl-NL" dirty="0"/>
            </a:br>
            <a:r>
              <a:rPr lang="en-US" altLang="nl-NL" dirty="0"/>
              <a:t>                 </a:t>
            </a:r>
            <a:r>
              <a:rPr lang="en-US" altLang="nl-NL" sz="3200" dirty="0"/>
              <a:t>’</a:t>
            </a:r>
            <a:r>
              <a:rPr lang="en-US" altLang="nl-NL" sz="3200" dirty="0" err="1"/>
              <a:t>afstand</a:t>
            </a:r>
            <a:r>
              <a:rPr lang="en-US" altLang="nl-NL" sz="3200" dirty="0"/>
              <a:t> vs </a:t>
            </a:r>
            <a:r>
              <a:rPr lang="en-US" altLang="nl-NL" sz="3200" dirty="0" err="1"/>
              <a:t>nabijheid</a:t>
            </a:r>
            <a:r>
              <a:rPr lang="en-US" altLang="nl-NL" sz="3200" dirty="0"/>
              <a:t>’</a:t>
            </a:r>
            <a:br>
              <a:rPr lang="en-US" altLang="nl-NL" sz="3200" dirty="0"/>
            </a:br>
            <a:r>
              <a:rPr lang="en-US" altLang="nl-NL" sz="3200" dirty="0"/>
              <a:t>			   	 </a:t>
            </a:r>
            <a:br>
              <a:rPr lang="en-US" altLang="nl-NL" sz="3200" dirty="0"/>
            </a:br>
            <a:br>
              <a:rPr lang="en-US" altLang="nl-NL" sz="3200" dirty="0"/>
            </a:br>
            <a:br>
              <a:rPr lang="en-US" altLang="nl-NL" dirty="0"/>
            </a:br>
            <a:endParaRPr lang="nl-NL" altLang="nl-NL" sz="3200" dirty="0"/>
          </a:p>
        </p:txBody>
      </p:sp>
    </p:spTree>
  </p:cSld>
  <p:clrMapOvr>
    <a:masterClrMapping/>
  </p:clrMapOvr>
</p:sld>
</file>

<file path=ppt/theme/theme1.xml><?xml version="1.0" encoding="utf-8"?>
<a:theme xmlns:a="http://schemas.openxmlformats.org/drawingml/2006/main" name="Thema1">
  <a:themeElements>
    <a:clrScheme name="Mediant Standa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ant Standaar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defRPr>
        </a:defPPr>
      </a:lstStyle>
    </a:lnDef>
  </a:objectDefaults>
  <a:extraClrSchemeLst>
    <a:extraClrScheme>
      <a:clrScheme name="Mediant Standa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ant Standa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ant Standa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ant Standa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ant Standa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ant Standa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ant Standa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ant Standa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ant Standa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ant Standa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ant Standa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ant Standa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1824</Words>
  <Application>Microsoft Office PowerPoint</Application>
  <PresentationFormat>Breedbeeld</PresentationFormat>
  <Paragraphs>225</Paragraphs>
  <Slides>14</Slides>
  <Notes>13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Thema1</vt:lpstr>
      <vt:lpstr>Training Weerbaarheid</vt:lpstr>
      <vt:lpstr>Theorie over Agressie</vt:lpstr>
      <vt:lpstr> Theorie over Agressie</vt:lpstr>
      <vt:lpstr>Theorie over Agressie</vt:lpstr>
      <vt:lpstr> Theorie over Agressie</vt:lpstr>
      <vt:lpstr>Theorie over Agressie</vt:lpstr>
      <vt:lpstr>Theorie over Agressie</vt:lpstr>
      <vt:lpstr> Theorie over Agressie</vt:lpstr>
      <vt:lpstr>            Oefeningen:                   ’afstand vs nabijheid’            </vt:lpstr>
      <vt:lpstr> Oorzaken van agressie </vt:lpstr>
      <vt:lpstr>Theorie </vt:lpstr>
      <vt:lpstr>Theorie</vt:lpstr>
      <vt:lpstr>Theorie</vt:lpstr>
      <vt:lpstr>Theorie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Theorie over Agressie</dc:title>
  <dc:creator>Mark Mulder</dc:creator>
  <cp:lastModifiedBy>Ellen Blankert</cp:lastModifiedBy>
  <cp:revision>2</cp:revision>
  <dcterms:created xsi:type="dcterms:W3CDTF">2022-08-30T15:25:00Z</dcterms:created>
  <dcterms:modified xsi:type="dcterms:W3CDTF">2022-10-12T09:26:19Z</dcterms:modified>
</cp:coreProperties>
</file>