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66" r:id="rId7"/>
    <p:sldId id="258" r:id="rId8"/>
    <p:sldId id="268" r:id="rId9"/>
    <p:sldId id="259" r:id="rId10"/>
    <p:sldId id="260" r:id="rId11"/>
    <p:sldId id="264" r:id="rId12"/>
    <p:sldId id="261" r:id="rId13"/>
    <p:sldId id="265" r:id="rId14"/>
    <p:sldId id="262"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75921" autoAdjust="0"/>
  </p:normalViewPr>
  <p:slideViewPr>
    <p:cSldViewPr snapToGrid="0">
      <p:cViewPr varScale="1">
        <p:scale>
          <a:sx n="55" d="100"/>
          <a:sy n="55" d="100"/>
        </p:scale>
        <p:origin x="14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78B4B-7E6E-449D-A455-6729105AA51C}" type="datetimeFigureOut">
              <a:rPr lang="nl-NL" smtClean="0"/>
              <a:t>27-10-2022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A369E-782B-49CC-8791-69E605087532}" type="slidenum">
              <a:rPr lang="nl-NL" smtClean="0"/>
              <a:t>‹nr.›</a:t>
            </a:fld>
            <a:endParaRPr lang="nl-NL"/>
          </a:p>
        </p:txBody>
      </p:sp>
    </p:spTree>
    <p:extLst>
      <p:ext uri="{BB962C8B-B14F-4D97-AF65-F5344CB8AC3E}">
        <p14:creationId xmlns:p14="http://schemas.microsoft.com/office/powerpoint/2010/main" val="282893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agressie voor jullie?</a:t>
            </a:r>
            <a:br>
              <a:rPr lang="nl-NL" dirty="0"/>
            </a:br>
            <a:r>
              <a:rPr lang="nl-NL" dirty="0"/>
              <a:t>Hoort agressie er bij? </a:t>
            </a:r>
          </a:p>
          <a:p>
            <a:endParaRPr lang="nl-NL" dirty="0"/>
          </a:p>
          <a:p>
            <a:r>
              <a:rPr lang="nl-NL" dirty="0"/>
              <a:t>Is</a:t>
            </a:r>
            <a:r>
              <a:rPr lang="nl-NL" baseline="0" dirty="0"/>
              <a:t> uitschelden agressie? </a:t>
            </a:r>
            <a:br>
              <a:rPr lang="nl-NL" baseline="0" dirty="0"/>
            </a:br>
            <a:r>
              <a:rPr lang="nl-NL" baseline="0" dirty="0"/>
              <a:t>Is knijpen agressie?</a:t>
            </a:r>
          </a:p>
          <a:p>
            <a:r>
              <a:rPr lang="nl-NL" baseline="0" dirty="0"/>
              <a:t>Wat is jouw grens? </a:t>
            </a:r>
            <a:br>
              <a:rPr lang="nl-NL" dirty="0"/>
            </a:br>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2</a:t>
            </a:fld>
            <a:endParaRPr lang="nl-NL"/>
          </a:p>
        </p:txBody>
      </p:sp>
    </p:spTree>
    <p:extLst>
      <p:ext uri="{BB962C8B-B14F-4D97-AF65-F5344CB8AC3E}">
        <p14:creationId xmlns:p14="http://schemas.microsoft.com/office/powerpoint/2010/main" val="221637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vinden jullie</a:t>
            </a:r>
            <a:r>
              <a:rPr lang="nl-NL" baseline="0" dirty="0"/>
              <a:t> van deze definitietjes</a:t>
            </a:r>
          </a:p>
          <a:p>
            <a:endParaRPr lang="nl-NL" baseline="0" dirty="0"/>
          </a:p>
          <a:p>
            <a:r>
              <a:rPr lang="nl-NL" baseline="0" dirty="0"/>
              <a:t>Nu je dit weet, wanneer vul jij dan een ROB formulier in of maak jij een melding? (Registratie ongevallen en beroepsziekten) </a:t>
            </a:r>
          </a:p>
          <a:p>
            <a:endParaRPr lang="nl-NL" baseline="0" dirty="0"/>
          </a:p>
          <a:p>
            <a:r>
              <a:rPr lang="nl-NL" dirty="0"/>
              <a:t>Waarom wachten tot iets heel erg is?</a:t>
            </a:r>
            <a:r>
              <a:rPr lang="nl-NL" baseline="0" dirty="0"/>
              <a:t> ?</a:t>
            </a:r>
          </a:p>
          <a:p>
            <a:endParaRPr lang="nl-NL" baseline="0" dirty="0"/>
          </a:p>
          <a:p>
            <a:r>
              <a:rPr lang="nl-NL" dirty="0"/>
              <a:t>Belangrijk is dat het afhankelijk is van de grens van een ander.</a:t>
            </a:r>
            <a:br>
              <a:rPr lang="nl-NL" dirty="0"/>
            </a:br>
            <a:br>
              <a:rPr lang="nl-NL" dirty="0"/>
            </a:br>
            <a:r>
              <a:rPr lang="nl-NL" dirty="0"/>
              <a:t>Het gaat erom dat jij je niet prettig hebt gevoeld.</a:t>
            </a:r>
            <a:br>
              <a:rPr lang="nl-NL" dirty="0"/>
            </a:br>
            <a:r>
              <a:rPr lang="nl-NL" dirty="0"/>
              <a:t>Het gaat erom dat de </a:t>
            </a:r>
            <a:r>
              <a:rPr lang="nl-NL" dirty="0" err="1"/>
              <a:t>lg</a:t>
            </a:r>
            <a:r>
              <a:rPr lang="nl-NL" dirty="0"/>
              <a:t> vraagt aan jou hoe het met je gaat.</a:t>
            </a:r>
          </a:p>
          <a:p>
            <a:r>
              <a:rPr lang="nl-NL" dirty="0"/>
              <a:t>Als je geen melding maakt weet de LG niets en kan geen actie ondernemen.</a:t>
            </a:r>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3</a:t>
            </a:fld>
            <a:endParaRPr lang="nl-NL"/>
          </a:p>
        </p:txBody>
      </p:sp>
    </p:spTree>
    <p:extLst>
      <p:ext uri="{BB962C8B-B14F-4D97-AF65-F5344CB8AC3E}">
        <p14:creationId xmlns:p14="http://schemas.microsoft.com/office/powerpoint/2010/main" val="310094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Kennen jullie verschillende uitingsvormen</a:t>
            </a:r>
            <a:r>
              <a:rPr lang="nl-NL" baseline="0" dirty="0"/>
              <a:t> van grensoverschrijdend gedrag? Noem voorbeelden? Deze opschrijven.</a:t>
            </a:r>
          </a:p>
          <a:p>
            <a:r>
              <a:rPr lang="nl-NL" baseline="0" dirty="0"/>
              <a:t>Welke kennen jullie nog meer?</a:t>
            </a:r>
            <a:br>
              <a:rPr lang="nl-NL" baseline="0" dirty="0"/>
            </a:br>
            <a:br>
              <a:rPr lang="nl-NL" baseline="0" dirty="0"/>
            </a:br>
            <a:r>
              <a:rPr lang="nl-NL" baseline="0" dirty="0"/>
              <a:t>Vernederen</a:t>
            </a:r>
          </a:p>
          <a:p>
            <a:r>
              <a:rPr lang="nl-NL" baseline="0" dirty="0"/>
              <a:t>Negeren</a:t>
            </a:r>
          </a:p>
          <a:p>
            <a:r>
              <a:rPr lang="nl-NL" baseline="0" dirty="0"/>
              <a:t>uitlachen</a:t>
            </a:r>
          </a:p>
          <a:p>
            <a:br>
              <a:rPr lang="nl-NL" baseline="0" dirty="0"/>
            </a:b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4</a:t>
            </a:fld>
            <a:endParaRPr lang="nl-NL"/>
          </a:p>
        </p:txBody>
      </p:sp>
    </p:spTree>
    <p:extLst>
      <p:ext uri="{BB962C8B-B14F-4D97-AF65-F5344CB8AC3E}">
        <p14:creationId xmlns:p14="http://schemas.microsoft.com/office/powerpoint/2010/main" val="356934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6</a:t>
            </a:fld>
            <a:endParaRPr lang="nl-NL"/>
          </a:p>
        </p:txBody>
      </p:sp>
    </p:spTree>
    <p:extLst>
      <p:ext uri="{BB962C8B-B14F-4D97-AF65-F5344CB8AC3E}">
        <p14:creationId xmlns:p14="http://schemas.microsoft.com/office/powerpoint/2010/main" val="62487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je</a:t>
            </a:r>
            <a:r>
              <a:rPr lang="nl-NL" baseline="0" dirty="0"/>
              <a:t> bent 4 weekenden ingepland. Je zit je al een paar weken op te vreten en je krijgt vervolgens nog een vraag van je planner om wat bij te springen. </a:t>
            </a:r>
          </a:p>
          <a:p>
            <a:endParaRPr lang="nl-NL" baseline="0" dirty="0"/>
          </a:p>
          <a:p>
            <a:r>
              <a:rPr lang="nl-NL" baseline="0" dirty="0"/>
              <a:t>Mijn vader zit nu voor de tweede keer in de diarree, en dat terwijl hij decubitus heeft!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8</a:t>
            </a:fld>
            <a:endParaRPr lang="nl-NL"/>
          </a:p>
        </p:txBody>
      </p:sp>
    </p:spTree>
    <p:extLst>
      <p:ext uri="{BB962C8B-B14F-4D97-AF65-F5344CB8AC3E}">
        <p14:creationId xmlns:p14="http://schemas.microsoft.com/office/powerpoint/2010/main" val="2036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er ook gebeurt,</a:t>
            </a:r>
            <a:r>
              <a:rPr lang="nl-NL" baseline="0" dirty="0"/>
              <a:t> zorg voor je eigen veiligheid. </a:t>
            </a:r>
            <a:endParaRPr lang="nl-NL" dirty="0"/>
          </a:p>
        </p:txBody>
      </p:sp>
      <p:sp>
        <p:nvSpPr>
          <p:cNvPr id="4" name="Tijdelijke aanduiding voor dianummer 3"/>
          <p:cNvSpPr>
            <a:spLocks noGrp="1"/>
          </p:cNvSpPr>
          <p:nvPr>
            <p:ph type="sldNum" sz="quarter" idx="10"/>
          </p:nvPr>
        </p:nvSpPr>
        <p:spPr/>
        <p:txBody>
          <a:bodyPr/>
          <a:lstStyle/>
          <a:p>
            <a:fld id="{D9FA369E-782B-49CC-8791-69E605087532}" type="slidenum">
              <a:rPr lang="nl-NL" smtClean="0"/>
              <a:t>11</a:t>
            </a:fld>
            <a:endParaRPr lang="nl-NL"/>
          </a:p>
        </p:txBody>
      </p:sp>
    </p:spTree>
    <p:extLst>
      <p:ext uri="{BB962C8B-B14F-4D97-AF65-F5344CB8AC3E}">
        <p14:creationId xmlns:p14="http://schemas.microsoft.com/office/powerpoint/2010/main" val="176723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s">
    <p:spTree>
      <p:nvGrpSpPr>
        <p:cNvPr id="1" name=""/>
        <p:cNvGrpSpPr/>
        <p:nvPr/>
      </p:nvGrpSpPr>
      <p:grpSpPr>
        <a:xfrm>
          <a:off x="0" y="0"/>
          <a:ext cx="0" cy="0"/>
          <a:chOff x="0" y="0"/>
          <a:chExt cx="0" cy="0"/>
        </a:xfrm>
      </p:grpSpPr>
      <p:sp>
        <p:nvSpPr>
          <p:cNvPr id="3" name="Titel 1"/>
          <p:cNvSpPr>
            <a:spLocks noGrp="1"/>
          </p:cNvSpPr>
          <p:nvPr>
            <p:ph type="ctrTitle"/>
          </p:nvPr>
        </p:nvSpPr>
        <p:spPr>
          <a:xfrm>
            <a:off x="914400" y="853504"/>
            <a:ext cx="10363200" cy="791146"/>
          </a:xfrm>
          <a:ln>
            <a:noFill/>
          </a:ln>
        </p:spPr>
        <p:txBody>
          <a:bodyPr anchor="t"/>
          <a:lstStyle>
            <a:lvl1pPr algn="l">
              <a:defRPr sz="3200" b="1">
                <a:solidFill>
                  <a:schemeClr val="tx2"/>
                </a:solidFill>
              </a:defRPr>
            </a:lvl1pPr>
          </a:lstStyle>
          <a:p>
            <a:r>
              <a:rPr lang="nl-NL" dirty="0"/>
              <a:t>Titelstijl van model bewerken</a:t>
            </a:r>
          </a:p>
        </p:txBody>
      </p:sp>
      <p:sp>
        <p:nvSpPr>
          <p:cNvPr id="4" name="Subtitel 2"/>
          <p:cNvSpPr>
            <a:spLocks noGrp="1"/>
          </p:cNvSpPr>
          <p:nvPr>
            <p:ph type="subTitle" idx="1"/>
          </p:nvPr>
        </p:nvSpPr>
        <p:spPr>
          <a:xfrm>
            <a:off x="914400" y="2012950"/>
            <a:ext cx="10363200" cy="1981200"/>
          </a:xfrm>
          <a:ln>
            <a:noFill/>
          </a:ln>
        </p:spPr>
        <p:txBody>
          <a:bodyPr>
            <a:noAutofit/>
          </a:bodyPr>
          <a:lstStyle>
            <a:lvl1pPr marL="457200" indent="-457200" algn="l">
              <a:buFont typeface="Arial"/>
              <a:buChar char="•"/>
              <a:defRPr sz="2800" b="1"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noProof="0" dirty="0"/>
              <a:t>Klik om de titelstijl van het model te bewerken</a:t>
            </a:r>
          </a:p>
        </p:txBody>
      </p:sp>
      <p:pic>
        <p:nvPicPr>
          <p:cNvPr id="8" name="Afbeelding 7" descr="TMZ-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5734" y="236539"/>
            <a:ext cx="928255" cy="683759"/>
          </a:xfrm>
          <a:prstGeom prst="rect">
            <a:avLst/>
          </a:prstGeom>
        </p:spPr>
      </p:pic>
    </p:spTree>
    <p:extLst>
      <p:ext uri="{BB962C8B-B14F-4D97-AF65-F5344CB8AC3E}">
        <p14:creationId xmlns:p14="http://schemas.microsoft.com/office/powerpoint/2010/main" val="287264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Z9QVEb1SdBQ"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gPm5AEpoDk"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BAAE5-4682-4C57-9B49-040A56CEA4D9}"/>
              </a:ext>
            </a:extLst>
          </p:cNvPr>
          <p:cNvSpPr>
            <a:spLocks noGrp="1"/>
          </p:cNvSpPr>
          <p:nvPr>
            <p:ph type="ctrTitle"/>
          </p:nvPr>
        </p:nvSpPr>
        <p:spPr/>
        <p:txBody>
          <a:bodyPr/>
          <a:lstStyle/>
          <a:p>
            <a:r>
              <a:rPr lang="nl-NL" dirty="0"/>
              <a:t>Agressie</a:t>
            </a:r>
          </a:p>
        </p:txBody>
      </p:sp>
      <p:sp>
        <p:nvSpPr>
          <p:cNvPr id="3" name="Ondertitel 2">
            <a:extLst>
              <a:ext uri="{FF2B5EF4-FFF2-40B4-BE49-F238E27FC236}">
                <a16:creationId xmlns:a16="http://schemas.microsoft.com/office/drawing/2014/main" id="{C83AE212-982D-4337-82A3-6BF0278E0DFF}"/>
              </a:ext>
            </a:extLst>
          </p:cNvPr>
          <p:cNvSpPr>
            <a:spLocks noGrp="1"/>
          </p:cNvSpPr>
          <p:nvPr>
            <p:ph type="subTitle" idx="1"/>
          </p:nvPr>
        </p:nvSpPr>
        <p:spPr/>
        <p:txBody>
          <a:bodyPr/>
          <a:lstStyle/>
          <a:p>
            <a:r>
              <a:rPr lang="nl-NL" dirty="0"/>
              <a:t>Werkconferentie IZO</a:t>
            </a:r>
          </a:p>
        </p:txBody>
      </p:sp>
    </p:spTree>
    <p:extLst>
      <p:ext uri="{BB962C8B-B14F-4D97-AF65-F5344CB8AC3E}">
        <p14:creationId xmlns:p14="http://schemas.microsoft.com/office/powerpoint/2010/main" val="415016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Z9QVEb1SdBQ"/>
          <p:cNvPicPr>
            <a:picLocks noGrp="1" noRot="1" noChangeAspect="1"/>
          </p:cNvPicPr>
          <p:nvPr>
            <p:ph idx="1"/>
            <a:videoFile r:link="rId1"/>
          </p:nvPr>
        </p:nvPicPr>
        <p:blipFill>
          <a:blip r:embed="rId3"/>
          <a:stretch>
            <a:fillRect/>
          </a:stretch>
        </p:blipFill>
        <p:spPr>
          <a:xfrm>
            <a:off x="2812211" y="1853754"/>
            <a:ext cx="6618746" cy="3723045"/>
          </a:xfrm>
          <a:prstGeom prst="rect">
            <a:avLst/>
          </a:prstGeom>
        </p:spPr>
      </p:pic>
    </p:spTree>
    <p:extLst>
      <p:ext uri="{BB962C8B-B14F-4D97-AF65-F5344CB8AC3E}">
        <p14:creationId xmlns:p14="http://schemas.microsoft.com/office/powerpoint/2010/main" val="340211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25F43-EA76-4945-94EE-D4F443DC7847}"/>
              </a:ext>
            </a:extLst>
          </p:cNvPr>
          <p:cNvSpPr>
            <a:spLocks noGrp="1"/>
          </p:cNvSpPr>
          <p:nvPr>
            <p:ph type="title"/>
          </p:nvPr>
        </p:nvSpPr>
        <p:spPr/>
        <p:txBody>
          <a:bodyPr/>
          <a:lstStyle/>
          <a:p>
            <a:r>
              <a:rPr lang="nl-NL" dirty="0"/>
              <a:t>Agressie, en dan?</a:t>
            </a:r>
          </a:p>
        </p:txBody>
      </p:sp>
      <p:sp>
        <p:nvSpPr>
          <p:cNvPr id="3" name="Tijdelijke aanduiding voor inhoud 2">
            <a:extLst>
              <a:ext uri="{FF2B5EF4-FFF2-40B4-BE49-F238E27FC236}">
                <a16:creationId xmlns:a16="http://schemas.microsoft.com/office/drawing/2014/main" id="{C2C6033F-F2D6-4CAE-8F0E-A00A2D4729E2}"/>
              </a:ext>
            </a:extLst>
          </p:cNvPr>
          <p:cNvSpPr>
            <a:spLocks noGrp="1"/>
          </p:cNvSpPr>
          <p:nvPr>
            <p:ph idx="1"/>
          </p:nvPr>
        </p:nvSpPr>
        <p:spPr/>
        <p:txBody>
          <a:bodyPr/>
          <a:lstStyle/>
          <a:p>
            <a:r>
              <a:rPr lang="nl-NL" dirty="0"/>
              <a:t>Teamoverleg, psycholoog inschakelen etc.</a:t>
            </a:r>
          </a:p>
          <a:p>
            <a:r>
              <a:rPr lang="nl-NL" dirty="0"/>
              <a:t>Serieus nemen van je collega’s</a:t>
            </a:r>
          </a:p>
          <a:p>
            <a:r>
              <a:rPr lang="nl-NL" dirty="0"/>
              <a:t>Opvang van je collega’s</a:t>
            </a:r>
          </a:p>
          <a:p>
            <a:r>
              <a:rPr lang="nl-NL" dirty="0"/>
              <a:t>Collegiaal Opvangteam</a:t>
            </a:r>
          </a:p>
          <a:p>
            <a:endParaRPr lang="nl-NL" dirty="0"/>
          </a:p>
          <a:p>
            <a:endParaRPr lang="nl-NL" dirty="0"/>
          </a:p>
        </p:txBody>
      </p:sp>
    </p:spTree>
    <p:extLst>
      <p:ext uri="{BB962C8B-B14F-4D97-AF65-F5344CB8AC3E}">
        <p14:creationId xmlns:p14="http://schemas.microsoft.com/office/powerpoint/2010/main" val="6373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035A2-DFAA-4CB4-9F61-C3EF68C48A88}"/>
              </a:ext>
            </a:extLst>
          </p:cNvPr>
          <p:cNvSpPr>
            <a:spLocks noGrp="1"/>
          </p:cNvSpPr>
          <p:nvPr>
            <p:ph type="title"/>
          </p:nvPr>
        </p:nvSpPr>
        <p:spPr/>
        <p:txBody>
          <a:bodyPr/>
          <a:lstStyle/>
          <a:p>
            <a:endParaRPr lang="nl-NL" dirty="0"/>
          </a:p>
        </p:txBody>
      </p:sp>
      <p:pic>
        <p:nvPicPr>
          <p:cNvPr id="9" name="Tijdelijke aanduiding voor inhoud 8" descr="Afbeelding met tekst, graffiti&#10;&#10;Automatisch gegenereerde beschrijving">
            <a:extLst>
              <a:ext uri="{FF2B5EF4-FFF2-40B4-BE49-F238E27FC236}">
                <a16:creationId xmlns:a16="http://schemas.microsoft.com/office/drawing/2014/main" id="{BE199E02-3E56-44AC-9D16-B4AC2D001D95}"/>
              </a:ext>
            </a:extLst>
          </p:cNvPr>
          <p:cNvPicPr>
            <a:picLocks noGrp="1" noChangeAspect="1"/>
          </p:cNvPicPr>
          <p:nvPr>
            <p:ph idx="1"/>
          </p:nvPr>
        </p:nvPicPr>
        <p:blipFill>
          <a:blip r:embed="rId2"/>
          <a:stretch>
            <a:fillRect/>
          </a:stretch>
        </p:blipFill>
        <p:spPr>
          <a:xfrm>
            <a:off x="0" y="1759"/>
            <a:ext cx="12192000" cy="6119124"/>
          </a:xfrm>
        </p:spPr>
      </p:pic>
    </p:spTree>
    <p:extLst>
      <p:ext uri="{BB962C8B-B14F-4D97-AF65-F5344CB8AC3E}">
        <p14:creationId xmlns:p14="http://schemas.microsoft.com/office/powerpoint/2010/main" val="28623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1CFDD-5F1C-4EF9-B808-1E3C053E383E}"/>
              </a:ext>
            </a:extLst>
          </p:cNvPr>
          <p:cNvSpPr>
            <a:spLocks noGrp="1"/>
          </p:cNvSpPr>
          <p:nvPr>
            <p:ph type="title"/>
          </p:nvPr>
        </p:nvSpPr>
        <p:spPr/>
        <p:txBody>
          <a:bodyPr/>
          <a:lstStyle/>
          <a:p>
            <a:r>
              <a:rPr lang="nl-NL" dirty="0"/>
              <a:t>Wat is agressie?</a:t>
            </a:r>
          </a:p>
        </p:txBody>
      </p:sp>
      <p:sp>
        <p:nvSpPr>
          <p:cNvPr id="3" name="Tijdelijke aanduiding voor inhoud 2">
            <a:extLst>
              <a:ext uri="{FF2B5EF4-FFF2-40B4-BE49-F238E27FC236}">
                <a16:creationId xmlns:a16="http://schemas.microsoft.com/office/drawing/2014/main" id="{CADA263B-8833-4367-9B86-A47B3E032BFF}"/>
              </a:ext>
            </a:extLst>
          </p:cNvPr>
          <p:cNvSpPr>
            <a:spLocks noGrp="1"/>
          </p:cNvSpPr>
          <p:nvPr>
            <p:ph idx="1"/>
          </p:nvPr>
        </p:nvSpPr>
        <p:spPr/>
        <p:txBody>
          <a:bodyPr/>
          <a:lstStyle/>
          <a:p>
            <a:r>
              <a:rPr lang="nl-NL" dirty="0"/>
              <a:t>Als gedrag:</a:t>
            </a:r>
          </a:p>
          <a:p>
            <a:pPr lvl="1"/>
            <a:r>
              <a:rPr lang="nl-NL" dirty="0"/>
              <a:t>Over je grenzen gaat</a:t>
            </a:r>
          </a:p>
          <a:p>
            <a:pPr lvl="1"/>
            <a:r>
              <a:rPr lang="nl-NL" dirty="0"/>
              <a:t>Een gebrek aan respect laat zien</a:t>
            </a:r>
          </a:p>
          <a:p>
            <a:pPr lvl="1"/>
            <a:endParaRPr lang="nl-NL" dirty="0"/>
          </a:p>
          <a:p>
            <a:pPr marL="457200" lvl="1" indent="0">
              <a:buNone/>
            </a:pPr>
            <a:endParaRPr lang="nl-NL" dirty="0"/>
          </a:p>
        </p:txBody>
      </p:sp>
    </p:spTree>
    <p:extLst>
      <p:ext uri="{BB962C8B-B14F-4D97-AF65-F5344CB8AC3E}">
        <p14:creationId xmlns:p14="http://schemas.microsoft.com/office/powerpoint/2010/main" val="18217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a:t>
            </a:r>
          </a:p>
        </p:txBody>
      </p:sp>
      <p:sp>
        <p:nvSpPr>
          <p:cNvPr id="3" name="Tijdelijke aanduiding voor inhoud 2"/>
          <p:cNvSpPr>
            <a:spLocks noGrp="1"/>
          </p:cNvSpPr>
          <p:nvPr>
            <p:ph idx="1"/>
          </p:nvPr>
        </p:nvSpPr>
        <p:spPr/>
        <p:txBody>
          <a:bodyPr/>
          <a:lstStyle/>
          <a:p>
            <a:r>
              <a:rPr lang="nl-NL" sz="2800" dirty="0"/>
              <a:t>Het toebrengen van schade aan materiaal of aan een ander persoon door het overschrijden van de grenzen, normen of regels van de ander, zich uitend in verbale agressie, bedreiging, fysieke agressie of agressie naar objecten.</a:t>
            </a:r>
          </a:p>
          <a:p>
            <a:endParaRPr lang="nl-NL" dirty="0"/>
          </a:p>
        </p:txBody>
      </p:sp>
    </p:spTree>
    <p:extLst>
      <p:ext uri="{BB962C8B-B14F-4D97-AF65-F5344CB8AC3E}">
        <p14:creationId xmlns:p14="http://schemas.microsoft.com/office/powerpoint/2010/main" val="1969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EF8C8-D2C1-4209-918A-0412EDC70D61}"/>
              </a:ext>
            </a:extLst>
          </p:cNvPr>
          <p:cNvSpPr>
            <a:spLocks noGrp="1"/>
          </p:cNvSpPr>
          <p:nvPr>
            <p:ph type="title"/>
          </p:nvPr>
        </p:nvSpPr>
        <p:spPr/>
        <p:txBody>
          <a:bodyPr/>
          <a:lstStyle/>
          <a:p>
            <a:r>
              <a:rPr lang="nl-NL" dirty="0"/>
              <a:t>Verschillende uitingsvormen</a:t>
            </a:r>
          </a:p>
        </p:txBody>
      </p:sp>
      <p:sp>
        <p:nvSpPr>
          <p:cNvPr id="3" name="Tijdelijke aanduiding voor inhoud 2">
            <a:extLst>
              <a:ext uri="{FF2B5EF4-FFF2-40B4-BE49-F238E27FC236}">
                <a16:creationId xmlns:a16="http://schemas.microsoft.com/office/drawing/2014/main" id="{99EEF12E-67F9-4645-A61B-DA2C8007A9B0}"/>
              </a:ext>
            </a:extLst>
          </p:cNvPr>
          <p:cNvSpPr>
            <a:spLocks noGrp="1"/>
          </p:cNvSpPr>
          <p:nvPr>
            <p:ph idx="1"/>
          </p:nvPr>
        </p:nvSpPr>
        <p:spPr/>
        <p:txBody>
          <a:bodyPr/>
          <a:lstStyle/>
          <a:p>
            <a:r>
              <a:rPr lang="nl-NL" dirty="0"/>
              <a:t>Manipulatie</a:t>
            </a:r>
          </a:p>
          <a:p>
            <a:r>
              <a:rPr lang="nl-NL" dirty="0"/>
              <a:t>Schelden</a:t>
            </a:r>
          </a:p>
          <a:p>
            <a:r>
              <a:rPr lang="nl-NL" dirty="0"/>
              <a:t>Vloeken</a:t>
            </a:r>
          </a:p>
          <a:p>
            <a:r>
              <a:rPr lang="nl-NL" dirty="0"/>
              <a:t>Slaan</a:t>
            </a:r>
          </a:p>
          <a:p>
            <a:r>
              <a:rPr lang="nl-NL" dirty="0"/>
              <a:t>Schoppen</a:t>
            </a:r>
          </a:p>
          <a:p>
            <a:r>
              <a:rPr lang="nl-NL" dirty="0"/>
              <a:t>Ergste uitingsvorm; moord</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7358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4217439" y="2703786"/>
            <a:ext cx="2119720" cy="1345496"/>
          </a:xfrm>
          <a:prstGeom prst="rect">
            <a:avLst/>
          </a:prstGeom>
        </p:spPr>
      </p:pic>
      <p:sp>
        <p:nvSpPr>
          <p:cNvPr id="2" name="Titel 1"/>
          <p:cNvSpPr>
            <a:spLocks noGrp="1"/>
          </p:cNvSpPr>
          <p:nvPr>
            <p:ph type="ctrTitle"/>
          </p:nvPr>
        </p:nvSpPr>
        <p:spPr>
          <a:xfrm>
            <a:off x="2209800" y="322880"/>
            <a:ext cx="7772400" cy="791146"/>
          </a:xfrm>
        </p:spPr>
        <p:txBody>
          <a:bodyPr/>
          <a:lstStyle/>
          <a:p>
            <a:r>
              <a:rPr lang="nl-NL" altLang="nl-NL" dirty="0"/>
              <a:t>Vormen van agressie</a:t>
            </a:r>
            <a:endParaRPr lang="nl-NL" dirty="0"/>
          </a:p>
        </p:txBody>
      </p:sp>
      <p:pic>
        <p:nvPicPr>
          <p:cNvPr id="9" name="Afbeelding 8"/>
          <p:cNvPicPr>
            <a:picLocks noChangeAspect="1"/>
          </p:cNvPicPr>
          <p:nvPr/>
        </p:nvPicPr>
        <p:blipFill rotWithShape="1">
          <a:blip r:embed="rId3"/>
          <a:srcRect l="-1" t="-916" r="34531" b="-6210"/>
          <a:stretch/>
        </p:blipFill>
        <p:spPr>
          <a:xfrm>
            <a:off x="2443203" y="1108721"/>
            <a:ext cx="2654838" cy="1969328"/>
          </a:xfrm>
          <a:prstGeom prst="rect">
            <a:avLst/>
          </a:prstGeom>
        </p:spPr>
      </p:pic>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31411" t="31975" r="32270" b="3240"/>
          <a:stretch/>
        </p:blipFill>
        <p:spPr>
          <a:xfrm>
            <a:off x="6783976" y="3644055"/>
            <a:ext cx="2682240" cy="2990335"/>
          </a:xfrm>
          <a:prstGeom prst="rect">
            <a:avLst/>
          </a:prstGeom>
        </p:spPr>
      </p:pic>
      <p:pic>
        <p:nvPicPr>
          <p:cNvPr id="11" name="Afbeelding 10"/>
          <p:cNvPicPr>
            <a:picLocks noChangeAspect="1"/>
          </p:cNvPicPr>
          <p:nvPr/>
        </p:nvPicPr>
        <p:blipFill>
          <a:blip r:embed="rId5"/>
          <a:stretch>
            <a:fillRect/>
          </a:stretch>
        </p:blipFill>
        <p:spPr>
          <a:xfrm>
            <a:off x="6337160" y="901193"/>
            <a:ext cx="2352733" cy="2384384"/>
          </a:xfrm>
          <a:prstGeom prst="rect">
            <a:avLst/>
          </a:prstGeom>
        </p:spPr>
      </p:pic>
      <p:pic>
        <p:nvPicPr>
          <p:cNvPr id="12" name="Afbeelding 11"/>
          <p:cNvPicPr>
            <a:picLocks noChangeAspect="1"/>
          </p:cNvPicPr>
          <p:nvPr/>
        </p:nvPicPr>
        <p:blipFill>
          <a:blip r:embed="rId6"/>
          <a:stretch>
            <a:fillRect/>
          </a:stretch>
        </p:blipFill>
        <p:spPr>
          <a:xfrm>
            <a:off x="2328659" y="3725077"/>
            <a:ext cx="3777561" cy="2617850"/>
          </a:xfrm>
          <a:prstGeom prst="rect">
            <a:avLst/>
          </a:prstGeom>
        </p:spPr>
      </p:pic>
    </p:spTree>
    <p:extLst>
      <p:ext uri="{BB962C8B-B14F-4D97-AF65-F5344CB8AC3E}">
        <p14:creationId xmlns:p14="http://schemas.microsoft.com/office/powerpoint/2010/main" val="14200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0E7C2-5A67-4864-BF20-6926D1902E16}"/>
              </a:ext>
            </a:extLst>
          </p:cNvPr>
          <p:cNvSpPr>
            <a:spLocks noGrp="1"/>
          </p:cNvSpPr>
          <p:nvPr>
            <p:ph type="title"/>
          </p:nvPr>
        </p:nvSpPr>
        <p:spPr/>
        <p:txBody>
          <a:bodyPr/>
          <a:lstStyle/>
          <a:p>
            <a:r>
              <a:rPr lang="nl-NL" dirty="0"/>
              <a:t>Soorten agressie</a:t>
            </a:r>
          </a:p>
        </p:txBody>
      </p:sp>
      <p:sp>
        <p:nvSpPr>
          <p:cNvPr id="3" name="Tijdelijke aanduiding voor inhoud 2">
            <a:extLst>
              <a:ext uri="{FF2B5EF4-FFF2-40B4-BE49-F238E27FC236}">
                <a16:creationId xmlns:a16="http://schemas.microsoft.com/office/drawing/2014/main" id="{A42E778B-A782-4FB8-9ACC-6B1131DB613C}"/>
              </a:ext>
            </a:extLst>
          </p:cNvPr>
          <p:cNvSpPr>
            <a:spLocks noGrp="1"/>
          </p:cNvSpPr>
          <p:nvPr>
            <p:ph idx="1"/>
          </p:nvPr>
        </p:nvSpPr>
        <p:spPr/>
        <p:txBody>
          <a:bodyPr/>
          <a:lstStyle/>
          <a:p>
            <a:r>
              <a:rPr lang="nl-NL" dirty="0"/>
              <a:t>Frustratie agressie</a:t>
            </a:r>
          </a:p>
          <a:p>
            <a:r>
              <a:rPr lang="nl-NL" dirty="0"/>
              <a:t>Instrumentele agressie</a:t>
            </a:r>
          </a:p>
          <a:p>
            <a:r>
              <a:rPr lang="nl-NL" dirty="0"/>
              <a:t>Agressie door middelengebruik</a:t>
            </a:r>
          </a:p>
          <a:p>
            <a:endParaRPr lang="nl-NL" dirty="0"/>
          </a:p>
          <a:p>
            <a:endParaRPr lang="nl-NL" dirty="0"/>
          </a:p>
          <a:p>
            <a:pPr marL="0" indent="0">
              <a:buNone/>
            </a:pPr>
            <a:r>
              <a:rPr lang="nl-NL" dirty="0"/>
              <a:t>We gaan in op FRUSTRATIE en INSTRUMENTELE AGRESSIE</a:t>
            </a:r>
          </a:p>
          <a:p>
            <a:endParaRPr lang="nl-NL" dirty="0"/>
          </a:p>
          <a:p>
            <a:endParaRPr lang="nl-NL" dirty="0"/>
          </a:p>
        </p:txBody>
      </p:sp>
    </p:spTree>
    <p:extLst>
      <p:ext uri="{BB962C8B-B14F-4D97-AF65-F5344CB8AC3E}">
        <p14:creationId xmlns:p14="http://schemas.microsoft.com/office/powerpoint/2010/main" val="35837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4545-45E1-4052-B1EE-77F3AF35C66B}"/>
              </a:ext>
            </a:extLst>
          </p:cNvPr>
          <p:cNvSpPr>
            <a:spLocks noGrp="1"/>
          </p:cNvSpPr>
          <p:nvPr>
            <p:ph type="title"/>
          </p:nvPr>
        </p:nvSpPr>
        <p:spPr/>
        <p:txBody>
          <a:bodyPr/>
          <a:lstStyle/>
          <a:p>
            <a:r>
              <a:rPr lang="nl-NL" dirty="0"/>
              <a:t>Frustratie agressie</a:t>
            </a:r>
          </a:p>
        </p:txBody>
      </p:sp>
      <p:sp>
        <p:nvSpPr>
          <p:cNvPr id="3" name="Tijdelijke aanduiding voor inhoud 2">
            <a:extLst>
              <a:ext uri="{FF2B5EF4-FFF2-40B4-BE49-F238E27FC236}">
                <a16:creationId xmlns:a16="http://schemas.microsoft.com/office/drawing/2014/main" id="{F5D639A5-8F7C-48BA-A124-C128BF2ECB0A}"/>
              </a:ext>
            </a:extLst>
          </p:cNvPr>
          <p:cNvSpPr>
            <a:spLocks noGrp="1"/>
          </p:cNvSpPr>
          <p:nvPr>
            <p:ph idx="1"/>
          </p:nvPr>
        </p:nvSpPr>
        <p:spPr/>
        <p:txBody>
          <a:bodyPr/>
          <a:lstStyle/>
          <a:p>
            <a:r>
              <a:rPr lang="nl-NL" dirty="0"/>
              <a:t>Zichtbare emoties; druppel die de emmer doet overlopen</a:t>
            </a:r>
          </a:p>
          <a:p>
            <a:r>
              <a:rPr lang="nl-NL" dirty="0"/>
              <a:t>Controleverlies, lijkt uit het niets te komen: alsof er een bom ontploft</a:t>
            </a:r>
          </a:p>
          <a:p>
            <a:r>
              <a:rPr lang="nl-NL" dirty="0"/>
              <a:t>Niet persoonlijk</a:t>
            </a:r>
          </a:p>
          <a:p>
            <a:endParaRPr lang="nl-NL" dirty="0"/>
          </a:p>
          <a:p>
            <a:pPr marL="0" indent="0">
              <a:buNone/>
            </a:pPr>
            <a:r>
              <a:rPr lang="nl-NL" dirty="0"/>
              <a:t>Sleutel = EMPATHIE</a:t>
            </a:r>
          </a:p>
          <a:p>
            <a:pPr marL="0" indent="0">
              <a:buNone/>
            </a:pPr>
            <a:r>
              <a:rPr lang="nl-NL" dirty="0"/>
              <a:t>Iets voor iemand doen, begrip tonen, meedenken</a:t>
            </a:r>
          </a:p>
          <a:p>
            <a:endParaRPr lang="nl-NL" dirty="0"/>
          </a:p>
          <a:p>
            <a:endParaRPr lang="nl-NL" dirty="0"/>
          </a:p>
        </p:txBody>
      </p:sp>
    </p:spTree>
    <p:extLst>
      <p:ext uri="{BB962C8B-B14F-4D97-AF65-F5344CB8AC3E}">
        <p14:creationId xmlns:p14="http://schemas.microsoft.com/office/powerpoint/2010/main" val="31626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UgPm5AEpoDk"/>
          <p:cNvPicPr>
            <a:picLocks noGrp="1" noRot="1" noChangeAspect="1"/>
          </p:cNvPicPr>
          <p:nvPr>
            <p:ph idx="1"/>
            <a:videoFile r:link="rId1"/>
          </p:nvPr>
        </p:nvPicPr>
        <p:blipFill>
          <a:blip r:embed="rId4"/>
          <a:stretch>
            <a:fillRect/>
          </a:stretch>
        </p:blipFill>
        <p:spPr>
          <a:xfrm>
            <a:off x="2898158" y="1853754"/>
            <a:ext cx="5811114" cy="3268752"/>
          </a:xfrm>
          <a:prstGeom prst="rect">
            <a:avLst/>
          </a:prstGeom>
        </p:spPr>
      </p:pic>
    </p:spTree>
    <p:extLst>
      <p:ext uri="{BB962C8B-B14F-4D97-AF65-F5344CB8AC3E}">
        <p14:creationId xmlns:p14="http://schemas.microsoft.com/office/powerpoint/2010/main" val="24626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FAC6-B2F5-4F74-B303-1141BD11CD0A}"/>
              </a:ext>
            </a:extLst>
          </p:cNvPr>
          <p:cNvSpPr>
            <a:spLocks noGrp="1"/>
          </p:cNvSpPr>
          <p:nvPr>
            <p:ph type="title"/>
          </p:nvPr>
        </p:nvSpPr>
        <p:spPr/>
        <p:txBody>
          <a:bodyPr/>
          <a:lstStyle/>
          <a:p>
            <a:r>
              <a:rPr lang="nl-NL" dirty="0"/>
              <a:t>Instrumentele agressie</a:t>
            </a:r>
          </a:p>
        </p:txBody>
      </p:sp>
      <p:sp>
        <p:nvSpPr>
          <p:cNvPr id="3" name="Tijdelijke aanduiding voor inhoud 2">
            <a:extLst>
              <a:ext uri="{FF2B5EF4-FFF2-40B4-BE49-F238E27FC236}">
                <a16:creationId xmlns:a16="http://schemas.microsoft.com/office/drawing/2014/main" id="{7F7D4E32-BCC9-4447-B081-D495DDE7B75E}"/>
              </a:ext>
            </a:extLst>
          </p:cNvPr>
          <p:cNvSpPr>
            <a:spLocks noGrp="1"/>
          </p:cNvSpPr>
          <p:nvPr>
            <p:ph idx="1"/>
          </p:nvPr>
        </p:nvSpPr>
        <p:spPr/>
        <p:txBody>
          <a:bodyPr/>
          <a:lstStyle/>
          <a:p>
            <a:r>
              <a:rPr lang="nl-NL" dirty="0"/>
              <a:t>Weloverwogen, doelbewust</a:t>
            </a:r>
          </a:p>
          <a:p>
            <a:r>
              <a:rPr lang="nl-NL" dirty="0"/>
              <a:t>Neemt toe zolang het doel niet is bereikt</a:t>
            </a:r>
          </a:p>
          <a:p>
            <a:r>
              <a:rPr lang="nl-NL" dirty="0"/>
              <a:t>Persoonlijk</a:t>
            </a:r>
          </a:p>
          <a:p>
            <a:endParaRPr lang="nl-NL" dirty="0"/>
          </a:p>
          <a:p>
            <a:pPr marL="0" indent="0">
              <a:buNone/>
            </a:pPr>
            <a:r>
              <a:rPr lang="nl-NL" dirty="0"/>
              <a:t>Sleutel: STOP, grenzen stellen, team op één lijn</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36849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D395CBC53D34098386511AF3FE34C" ma:contentTypeVersion="11" ma:contentTypeDescription="Create a new document." ma:contentTypeScope="" ma:versionID="d9792fa7cd849b765023c465a22feb90">
  <xsd:schema xmlns:xsd="http://www.w3.org/2001/XMLSchema" xmlns:xs="http://www.w3.org/2001/XMLSchema" xmlns:p="http://schemas.microsoft.com/office/2006/metadata/properties" xmlns:ns3="b4f87f92-e042-4630-818d-9adc8197504e" xmlns:ns4="72fdd19b-4018-41ee-acf8-cc8724eae3c0" targetNamespace="http://schemas.microsoft.com/office/2006/metadata/properties" ma:root="true" ma:fieldsID="16440dd6ca3f85c82fb1bbe24b3d4baa" ns3:_="" ns4:_="">
    <xsd:import namespace="b4f87f92-e042-4630-818d-9adc8197504e"/>
    <xsd:import namespace="72fdd19b-4018-41ee-acf8-cc8724eae3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87f92-e042-4630-818d-9adc81975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fdd19b-4018-41ee-acf8-cc8724eae3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A38A-37FB-4C88-9ECC-F2D7F535A386}">
  <ds:schemaRefs>
    <ds:schemaRef ds:uri="http://schemas.microsoft.com/sharepoint/v3/contenttype/forms"/>
  </ds:schemaRefs>
</ds:datastoreItem>
</file>

<file path=customXml/itemProps2.xml><?xml version="1.0" encoding="utf-8"?>
<ds:datastoreItem xmlns:ds="http://schemas.openxmlformats.org/officeDocument/2006/customXml" ds:itemID="{336ADC78-C1C9-458A-9AD8-1D4D15793BEB}">
  <ds:schemaRef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purl.org/dc/terms/"/>
    <ds:schemaRef ds:uri="72fdd19b-4018-41ee-acf8-cc8724eae3c0"/>
    <ds:schemaRef ds:uri="b4f87f92-e042-4630-818d-9adc8197504e"/>
    <ds:schemaRef ds:uri="http://schemas.microsoft.com/office/2006/metadata/properties"/>
  </ds:schemaRefs>
</ds:datastoreItem>
</file>

<file path=customXml/itemProps3.xml><?xml version="1.0" encoding="utf-8"?>
<ds:datastoreItem xmlns:ds="http://schemas.openxmlformats.org/officeDocument/2006/customXml" ds:itemID="{E3307EE4-AD41-45DC-8172-A1B5D7D624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f87f92-e042-4630-818d-9adc8197504e"/>
    <ds:schemaRef ds:uri="72fdd19b-4018-41ee-acf8-cc8724eae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TM10001114[[fn=Galerie]]</Template>
  <TotalTime>210</TotalTime>
  <Words>398</Words>
  <Application>Microsoft Office PowerPoint</Application>
  <PresentationFormat>Breedbeeld</PresentationFormat>
  <Paragraphs>78</Paragraphs>
  <Slides>12</Slides>
  <Notes>6</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Gill Sans MT</vt:lpstr>
      <vt:lpstr>Galerie</vt:lpstr>
      <vt:lpstr>Agressie</vt:lpstr>
      <vt:lpstr>Wat is agressie?</vt:lpstr>
      <vt:lpstr>Definitie</vt:lpstr>
      <vt:lpstr>Verschillende uitingsvormen</vt:lpstr>
      <vt:lpstr>Vormen van agressie</vt:lpstr>
      <vt:lpstr>Soorten agressie</vt:lpstr>
      <vt:lpstr>Frustratie agressie</vt:lpstr>
      <vt:lpstr>PowerPoint-presentatie</vt:lpstr>
      <vt:lpstr>Instrumentele agressie</vt:lpstr>
      <vt:lpstr>PowerPoint-presentatie</vt:lpstr>
      <vt:lpstr>Agressie, en dan?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Agressie</dc:title>
  <dc:creator>Strampel, Wigarda</dc:creator>
  <cp:lastModifiedBy>Ellen Blankert</cp:lastModifiedBy>
  <cp:revision>15</cp:revision>
  <dcterms:created xsi:type="dcterms:W3CDTF">2020-05-18T08:42:29Z</dcterms:created>
  <dcterms:modified xsi:type="dcterms:W3CDTF">2022-10-27T12:23:33Z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0x0101009F0D395CBC53D34098386511AF3FE34C</vt:lpwstr>
  </property>
</Properties>
</file>